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85" autoAdjust="0"/>
  </p:normalViewPr>
  <p:slideViewPr>
    <p:cSldViewPr>
      <p:cViewPr varScale="1">
        <p:scale>
          <a:sx n="104" d="100"/>
          <a:sy n="104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675B7-ACAE-48B8-9FDB-34F09E2E12A8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3DB33-6DD1-4B0F-9E35-71EC51FFD726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87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4241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точка 2: Организират и провеждат мероприятия за: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-Навременно разгласяване и разясняване относно спазване на изискванията и противопожарните правила на Наредба № 8121з-968 от 10 декември 2014 г. за правилата и нормите за пожарна безопасност при извършване на дейности в земеделските земи сред населението, както и за повишаване на готовността му за предотвратяване и гасене на пожари;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-Организирането на "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гасаческите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групи" в житните масиви и своевременното им извозване до мястото на пожара и оборудването им с подръчни противопожарни уреди;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-Организират дейността на доброволните формирования по Закона за защита при бедствия като ги осигурят с необходимите уреди и определят сборния пункт при подаден сигнал за пожар.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-Изготвянето на план за действие при пожар или авария с налични сили и средства на населеното място, съгласуван с РС "ПБЗН";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-Денонощно дежурство на телефонен пост в кметството по време на кампанията;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-Осигуряване и обозначаване на подстъпите към естествените и изкуствените водоизточници в населените места .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-Поставяне на предупредителни и забранителни табели покрай посевите през периода от восъчна зрялост до прибиране на реколтата, съгласно Наредба РД-07/8 от 2008 г. за минималните изисквания за знаци и сигнали за безопасност и/или здраве при работа;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-Представяне ежегодно до края на месец април на схема с разположението на житните масиви по кметства и с нанесените пътища за придвижване на противопожарна техника и разположение на водоизточниците в РС "ПБЗН".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-Предприемане на незабавни действия за изпълнение на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пожарозащитни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ивици край гробищни паркове, сметища, жилищни и стопански постройки, граничещи с горски и полски територии с ширина не по-малко от 6 м.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31353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точка 9: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След обявяване на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пожароопасния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сезон от Министъра на земеделието и горите на Република България, кметовете и кметските наместници по населени места в общината организират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групи и изготвят списъци, които съдържат: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-Численост на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гасаческата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група - мъже с добро здравословно състояние и постоянно живеещи в населеното място;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-Видове пожарогасителни съоръжения и материали ползвани от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гасаческата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група. Местонахождение и отговорник;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-Превозни средства за транспортиране до местопроизшествието и друга техника (трактори с плуг,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водоноски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-Начин на оповестяване;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-Време и място на събиране.</a:t>
            </a: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Копие на списъците се изпраща в РС "ПБЗН".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9382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Основните противопожарни правила за недопускане на пожари в горските територии и земеделските земи са: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на открито във ветровито време. Това е предпоставка за пренасяне на големи разстояния на запалени частици и може да доведе до бързо разпространение на пожара с обхващане на значителни площи от огъня;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-Разчистването на сухи клони и отпадъци в горски участъци трябва да става чрез извозването им на определените за това места. Забранено е унищожаването им на място чрез изгаряне;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-Не трябва да се пали огън в гората, освен на специално обезопасените и обозначени за това места;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изхвърлят стъклени бутилки, защото дефекти по тях могат да имат ефекта на лупа, което да доведе до запалване на сухи треви и растителни остатъци;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-Забранено е изхвърлянето на неизгасени кибритени клечки и фасове в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горима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леснозапалима среда;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-Всички моторни превозни средства, които навлизат в горите, трябва да са технически изправни, с изпускателна уредба, недопускаща отделянето или изхвърлянето на искри;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в близост и под клоните на дърветата;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да се предотвратят пожари, предизвикани от късо съединение на далекопроводите, под тях трябва да се оформят просеки в горите, които да се поддържат свободни и чисти от суха растителност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пали огън до паркирани автомобили, както и в близост до бензиностанции и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газостанции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складове за леснозапалими и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горими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течности;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-Запаленият в сухи треви и стърнища огън лесно може да обхване намиращи се в съседство трайни насаждения, стопански сгради, вилни и жилищни постройки, горски фонд;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недопускане на самозапалване прясното сено е необходимо да се складира на купи само след като изсъхне напълно;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-Стопаните на земеделски земи, физическите и юридическите лица, имащи пряко и косвено отношение към жътвената кампания са отговорни за недопускането на пожари по време на кампанията по прибиране на селскостопанската продукция;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-Висока бдителност по отношение на мерките за пожарна безопасност трябва да се проявява от пастири, козари, пчелари, ловци, туристи, собственици на вилни и земеделски имоти; 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-Абсолютно е забранено паленето на стърнища;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-Задължително е разораването на бразди, които да спрат евентуален огън;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допуска паркиране и ремонтиране на земеделска и транспортна техника в близост до узрели култури;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не се допуска тютюнопушене в посевите, площадките за зърно, складовете за фураж, до вече ожънати масиви и в близост до тях;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-За работа в узрели зърнени масиви да се допуска само изправна земеделска, транспортна и друга техника, оборудвана с пожарогасители и монтирани искрогасители на изпускателните тръби;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-При движение на земеделска и транспортна техника, не трябва да се допуска буксуване и допир на ауспуха до суха растителност;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-Да се сигнализират съответните държавни органи при нарушение на правилата за пожарна безопасност от физически и юридически лица, работещи в близост до посеви, площадки за съхранение на зърно и складове за фураж;</a:t>
            </a: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-При пожар незабавно да се подава сигнал на тел. 112.</a:t>
            </a:r>
          </a:p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3DB33-6DD1-4B0F-9E35-71EC51FFD726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35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 за редакция стил подзагл. обр.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73CC536-4F3D-4E22-A9F1-A3C6D40310AC}" type="datetimeFigureOut">
              <a:rPr lang="bg-BG" smtClean="0"/>
              <a:t>1.6.2023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53F3F3C-A60D-426C-8F94-912700854F7B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456384" cy="2376264"/>
          </a:xfrm>
        </p:spPr>
        <p:txBody>
          <a:bodyPr>
            <a:noAutofit/>
          </a:bodyPr>
          <a:lstStyle/>
          <a:p>
            <a:pPr algn="just"/>
            <a:r>
              <a:rPr lang="bg-BG" sz="2000" b="1" i="1" dirty="0" smtClean="0">
                <a:latin typeface="Monotype Corsiva" pitchFamily="66" charset="0"/>
              </a:rPr>
              <a:t>Отговорности на кметове на общини за предприемане на превантивни мерки за предотвратяване на пожари в горските територии и земеделските земи и тяхното своевременно ликвидиране в област Пазарджик</a:t>
            </a:r>
            <a:endParaRPr lang="bg-BG" sz="2000" b="1" i="1" dirty="0">
              <a:latin typeface="Monotype Corsiva" pitchFamily="66" charset="0"/>
            </a:endParaRPr>
          </a:p>
        </p:txBody>
      </p:sp>
      <p:sp>
        <p:nvSpPr>
          <p:cNvPr id="7" name="Правоъгълник 6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Лазар Палавеев\Desktop\3-pojari-starnista-lvz39cimn58nj8ht1elorqa8u3wmd7k1ok4v42m17i-350x2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5514">
            <a:off x="395536" y="4077072"/>
            <a:ext cx="3668300" cy="236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Контейнер за картина 5"/>
          <p:cNvPicPr>
            <a:picLocks noGrp="1" noChangeAspect="1"/>
          </p:cNvPicPr>
          <p:nvPr>
            <p:ph type="pic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r="5779"/>
          <a:stretch>
            <a:fillRect/>
          </a:stretch>
        </p:blipFill>
        <p:spPr>
          <a:xfrm rot="271604">
            <a:off x="4115616" y="1115208"/>
            <a:ext cx="4772156" cy="3598016"/>
          </a:xfrm>
        </p:spPr>
      </p:pic>
    </p:spTree>
    <p:extLst>
      <p:ext uri="{BB962C8B-B14F-4D97-AF65-F5344CB8AC3E}">
        <p14:creationId xmlns:p14="http://schemas.microsoft.com/office/powerpoint/2010/main" val="31766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онтейнер за картина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7" r="12707"/>
          <a:stretch>
            <a:fillRect/>
          </a:stretch>
        </p:blipFill>
        <p:spPr>
          <a:xfrm rot="240000">
            <a:off x="651259" y="1320144"/>
            <a:ext cx="3633507" cy="2740240"/>
          </a:xfrm>
        </p:spPr>
      </p:pic>
      <p:sp>
        <p:nvSpPr>
          <p:cNvPr id="6" name="Правоъгълник 5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Embllema_NSPAB_verylo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projekt_gz_emb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авоъгълник 8"/>
          <p:cNvSpPr/>
          <p:nvPr/>
        </p:nvSpPr>
        <p:spPr>
          <a:xfrm>
            <a:off x="4637243" y="1484784"/>
            <a:ext cx="40084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>
                <a:latin typeface="Monotype Corsiva" pitchFamily="66" charset="0"/>
              </a:rPr>
              <a:t>Отговорностите на кметовете на общини по защита на земеделските земи от пожари са регламентирани в Закона за опазване на селскостопанското имущество и Наредба № 8121з-968 от 10 декември 2014 г. за правилата и нормите за пожарна безопасност при извършване на дейности в земеделските земи, както следва:</a:t>
            </a:r>
          </a:p>
        </p:txBody>
      </p:sp>
      <p:sp>
        <p:nvSpPr>
          <p:cNvPr id="10" name="Правоъгълник 9"/>
          <p:cNvSpPr/>
          <p:nvPr/>
        </p:nvSpPr>
        <p:spPr>
          <a:xfrm>
            <a:off x="683568" y="4509120"/>
            <a:ext cx="796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dirty="0" smtClean="0">
                <a:latin typeface="Monotype Corsiva" pitchFamily="66" charset="0"/>
              </a:rPr>
              <a:t>1. Обявяват </a:t>
            </a:r>
            <a:r>
              <a:rPr lang="bg-BG" sz="1600" dirty="0">
                <a:latin typeface="Monotype Corsiva" pitchFamily="66" charset="0"/>
              </a:rPr>
              <a:t>със заповед настъпването на «Восъчна зрялост» и определят мерки за осигуряване на пожарната безопасност. </a:t>
            </a:r>
            <a:endParaRPr lang="bg-BG" sz="1600" dirty="0">
              <a:latin typeface="Monotype Corsiva" pitchFamily="66" charset="0"/>
            </a:endParaRPr>
          </a:p>
        </p:txBody>
      </p:sp>
      <p:sp>
        <p:nvSpPr>
          <p:cNvPr id="11" name="Правоъгълник 10"/>
          <p:cNvSpPr/>
          <p:nvPr/>
        </p:nvSpPr>
        <p:spPr>
          <a:xfrm>
            <a:off x="683568" y="5111950"/>
            <a:ext cx="7806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dirty="0" smtClean="0">
                <a:latin typeface="Monotype Corsiva" pitchFamily="66" charset="0"/>
              </a:rPr>
              <a:t>2. Организират </a:t>
            </a:r>
            <a:r>
              <a:rPr lang="bg-BG" sz="1600" dirty="0">
                <a:latin typeface="Monotype Corsiva" pitchFamily="66" charset="0"/>
              </a:rPr>
              <a:t>и провеждат </a:t>
            </a:r>
            <a:r>
              <a:rPr lang="bg-BG" sz="1600" dirty="0" smtClean="0">
                <a:latin typeface="Monotype Corsiva" pitchFamily="66" charset="0"/>
              </a:rPr>
              <a:t>мероприятия. </a:t>
            </a:r>
            <a:endParaRPr lang="bg-BG" sz="1600" dirty="0">
              <a:latin typeface="Monotype Corsiva" pitchFamily="66" charset="0"/>
            </a:endParaRPr>
          </a:p>
        </p:txBody>
      </p:sp>
      <p:sp>
        <p:nvSpPr>
          <p:cNvPr id="12" name="Правоъгълник 11"/>
          <p:cNvSpPr/>
          <p:nvPr/>
        </p:nvSpPr>
        <p:spPr>
          <a:xfrm>
            <a:off x="683569" y="5517232"/>
            <a:ext cx="7962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600" dirty="0" smtClean="0">
                <a:latin typeface="Monotype Corsiva" pitchFamily="66" charset="0"/>
              </a:rPr>
              <a:t>3. Организират </a:t>
            </a:r>
            <a:r>
              <a:rPr lang="bg-BG" sz="1600" dirty="0">
                <a:latin typeface="Monotype Corsiva" pitchFamily="66" charset="0"/>
              </a:rPr>
              <a:t>и ръководят полската охрана, издирват нарушителите, налагат административни наказания и вземат мерки за възстановяване на вредите.</a:t>
            </a:r>
            <a:endParaRPr lang="bg-BG" sz="16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3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733408" y="5229200"/>
            <a:ext cx="7756264" cy="804862"/>
          </a:xfrm>
        </p:spPr>
        <p:txBody>
          <a:bodyPr>
            <a:noAutofit/>
          </a:bodyPr>
          <a:lstStyle/>
          <a:p>
            <a:r>
              <a:rPr lang="bg-BG" sz="1800" b="1" dirty="0">
                <a:latin typeface="Monotype Corsiva" pitchFamily="66" charset="0"/>
              </a:rPr>
              <a:t>Отговорностите на кметовете на общини по защита на горските територии от пожари са регламентирани в Закона за горите и Наредба № 8 от 11.05.2012 г. за условията и реда за защита на горските територии от пожари, както следва:</a:t>
            </a:r>
            <a:endParaRPr lang="bg-BG" sz="1800" b="1" dirty="0">
              <a:latin typeface="Monotype Corsiva" pitchFamily="66" charset="0"/>
            </a:endParaRPr>
          </a:p>
        </p:txBody>
      </p:sp>
      <p:pic>
        <p:nvPicPr>
          <p:cNvPr id="7" name="Контейнер за картина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r="5765"/>
          <a:stretch>
            <a:fillRect/>
          </a:stretch>
        </p:blipFill>
        <p:spPr>
          <a:xfrm rot="240000">
            <a:off x="2171401" y="1358814"/>
            <a:ext cx="4772156" cy="3598016"/>
          </a:xfrm>
        </p:spPr>
      </p:pic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0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784815" y="953145"/>
            <a:ext cx="7704857" cy="504056"/>
          </a:xfrm>
        </p:spPr>
        <p:txBody>
          <a:bodyPr>
            <a:noAutofit/>
          </a:bodyPr>
          <a:lstStyle/>
          <a:p>
            <a:pPr lvl="0" algn="just"/>
            <a:r>
              <a:rPr lang="bg-BG" sz="1200" dirty="0" smtClean="0"/>
              <a:t>1. Съвместно </a:t>
            </a:r>
            <a:r>
              <a:rPr lang="bg-BG" sz="1200" dirty="0"/>
              <a:t>с представители на ДГС и ДЛС да провеждат инструктажи на пастирите с цел недопускане на </a:t>
            </a:r>
            <a:r>
              <a:rPr lang="bg-BG" sz="1200" dirty="0" smtClean="0"/>
              <a:t>пожари;</a:t>
            </a:r>
            <a:endParaRPr lang="bg-BG" sz="1200" dirty="0"/>
          </a:p>
          <a:p>
            <a:endParaRPr lang="bg-BG" sz="1800" b="1" dirty="0">
              <a:latin typeface="Monotype Corsiva" pitchFamily="66" charset="0"/>
            </a:endParaRPr>
          </a:p>
        </p:txBody>
      </p:sp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авоъгълник 10"/>
          <p:cNvSpPr/>
          <p:nvPr/>
        </p:nvSpPr>
        <p:spPr>
          <a:xfrm>
            <a:off x="795507" y="1292335"/>
            <a:ext cx="7747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 smtClean="0"/>
              <a:t>2. Да </a:t>
            </a:r>
            <a:r>
              <a:rPr lang="bg-BG" sz="1200" dirty="0"/>
              <a:t>организират, координират и провеждат съгласувано с РС ПБЗН и РДГ мерките и мероприятията за пожарна безопасност по границите на населените места и в горските територии - собственост на общината или предоставени им за управление;</a:t>
            </a:r>
          </a:p>
        </p:txBody>
      </p:sp>
      <p:sp>
        <p:nvSpPr>
          <p:cNvPr id="12" name="Правоъгълник 11"/>
          <p:cNvSpPr/>
          <p:nvPr/>
        </p:nvSpPr>
        <p:spPr>
          <a:xfrm>
            <a:off x="784815" y="1844824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 smtClean="0"/>
              <a:t>3. Да </a:t>
            </a:r>
            <a:r>
              <a:rPr lang="bg-BG" sz="1200" dirty="0"/>
              <a:t>предприемат на действия по изпълнението на предвидените противопожарни мероприятия в горите, които са общинска </a:t>
            </a:r>
            <a:r>
              <a:rPr lang="bg-BG" sz="1200" dirty="0" smtClean="0"/>
              <a:t>собственост;</a:t>
            </a:r>
            <a:endParaRPr lang="bg-BG" sz="1200" dirty="0"/>
          </a:p>
        </p:txBody>
      </p:sp>
      <p:sp>
        <p:nvSpPr>
          <p:cNvPr id="13" name="Правоъгълник 12"/>
          <p:cNvSpPr/>
          <p:nvPr/>
        </p:nvSpPr>
        <p:spPr>
          <a:xfrm>
            <a:off x="774123" y="2204864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4. Да </a:t>
            </a:r>
            <a:r>
              <a:rPr lang="bg-BG" sz="1200" dirty="0"/>
              <a:t>почистват от сухи треви, дървени отпадъци и други </a:t>
            </a:r>
            <a:r>
              <a:rPr lang="bg-BG" sz="1200" dirty="0" err="1"/>
              <a:t>горими</a:t>
            </a:r>
            <a:r>
              <a:rPr lang="bg-BG" sz="1200" dirty="0"/>
              <a:t> материали канавките и </a:t>
            </a:r>
            <a:r>
              <a:rPr lang="bg-BG" sz="1200" dirty="0" err="1"/>
              <a:t>сервитутните</a:t>
            </a:r>
            <a:r>
              <a:rPr lang="bg-BG" sz="1200" dirty="0"/>
              <a:t> ивици покрай общинските </a:t>
            </a:r>
            <a:r>
              <a:rPr lang="bg-BG" sz="1200" dirty="0" smtClean="0"/>
              <a:t>пътища;</a:t>
            </a:r>
            <a:endParaRPr lang="bg-BG" sz="1200" dirty="0"/>
          </a:p>
        </p:txBody>
      </p:sp>
      <p:sp>
        <p:nvSpPr>
          <p:cNvPr id="14" name="Правоъгълник 13"/>
          <p:cNvSpPr/>
          <p:nvPr/>
        </p:nvSpPr>
        <p:spPr>
          <a:xfrm>
            <a:off x="774122" y="2579712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 smtClean="0"/>
              <a:t>5. Да </a:t>
            </a:r>
            <a:r>
              <a:rPr lang="bg-BG" sz="1200" dirty="0"/>
              <a:t>организират своевременното откриване на пожари в горските територии, </a:t>
            </a:r>
            <a:r>
              <a:rPr lang="bg-BG" sz="1200" dirty="0" smtClean="0"/>
              <a:t>създават организация </a:t>
            </a:r>
            <a:r>
              <a:rPr lang="bg-BG" sz="1200" dirty="0"/>
              <a:t>и участват в тяхното </a:t>
            </a:r>
            <a:r>
              <a:rPr lang="bg-BG" sz="1200" dirty="0" smtClean="0"/>
              <a:t>гасене;</a:t>
            </a:r>
            <a:endParaRPr lang="bg-BG" sz="1200" dirty="0"/>
          </a:p>
        </p:txBody>
      </p:sp>
      <p:sp>
        <p:nvSpPr>
          <p:cNvPr id="15" name="Правоъгълник 14"/>
          <p:cNvSpPr/>
          <p:nvPr/>
        </p:nvSpPr>
        <p:spPr>
          <a:xfrm>
            <a:off x="786516" y="2924944"/>
            <a:ext cx="7726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6. В </a:t>
            </a:r>
            <a:r>
              <a:rPr lang="bg-BG" sz="1200" dirty="0"/>
              <a:t>срок до седем работни дни да въвеждат информация за възникналите пожари в горските територии общинска собственост в системата с база данни за пожарите в горските територии на Изпълнителна агенция по </a:t>
            </a:r>
            <a:r>
              <a:rPr lang="bg-BG" sz="1200" dirty="0" smtClean="0"/>
              <a:t>горите;</a:t>
            </a:r>
            <a:endParaRPr lang="bg-BG" sz="1200" dirty="0"/>
          </a:p>
        </p:txBody>
      </p:sp>
      <p:sp>
        <p:nvSpPr>
          <p:cNvPr id="16" name="Правоъгълник 15"/>
          <p:cNvSpPr/>
          <p:nvPr/>
        </p:nvSpPr>
        <p:spPr>
          <a:xfrm>
            <a:off x="774123" y="3284984"/>
            <a:ext cx="7736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 smtClean="0"/>
              <a:t>7. Да </a:t>
            </a:r>
            <a:r>
              <a:rPr lang="bg-BG" sz="1200" dirty="0"/>
              <a:t>оказват съдействие на служителите на ГДПБЗН, ИАГ, ДП по чл. 163 ЗГ, както и териториалните им поделения и МОСВ, при осъществяването на техните функции, определени с Наредбата за условията и реда за защита на горските територии от пожари; </a:t>
            </a:r>
          </a:p>
        </p:txBody>
      </p:sp>
      <p:sp>
        <p:nvSpPr>
          <p:cNvPr id="17" name="Правоъгълник 16"/>
          <p:cNvSpPr/>
          <p:nvPr/>
        </p:nvSpPr>
        <p:spPr>
          <a:xfrm>
            <a:off x="762907" y="3894692"/>
            <a:ext cx="7747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g-BG" sz="1200" dirty="0" smtClean="0"/>
              <a:t>8. Да </a:t>
            </a:r>
            <a:r>
              <a:rPr lang="bg-BG" sz="1200" dirty="0"/>
              <a:t>информират местното население за задълженията и мерките по защитата на горските територии от пожари и го оповестяват своевременно при възникването на горски </a:t>
            </a:r>
            <a:r>
              <a:rPr lang="bg-BG" sz="1200" dirty="0" smtClean="0"/>
              <a:t>пожар;</a:t>
            </a:r>
            <a:endParaRPr lang="bg-BG" sz="1200" dirty="0"/>
          </a:p>
        </p:txBody>
      </p:sp>
      <p:sp>
        <p:nvSpPr>
          <p:cNvPr id="18" name="Правоъгълник 17"/>
          <p:cNvSpPr/>
          <p:nvPr/>
        </p:nvSpPr>
        <p:spPr>
          <a:xfrm>
            <a:off x="798911" y="4278287"/>
            <a:ext cx="7712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9. След </a:t>
            </a:r>
            <a:r>
              <a:rPr lang="bg-BG" sz="1200" dirty="0"/>
              <a:t>обявяване на </a:t>
            </a:r>
            <a:r>
              <a:rPr lang="bg-BG" sz="1200" dirty="0" err="1" smtClean="0"/>
              <a:t>пожароопасния</a:t>
            </a:r>
            <a:r>
              <a:rPr lang="bg-BG" sz="1200" dirty="0" smtClean="0"/>
              <a:t> </a:t>
            </a:r>
            <a:r>
              <a:rPr lang="bg-BG" sz="1200" dirty="0"/>
              <a:t>сезон от Министъра на земеделието и </a:t>
            </a:r>
            <a:r>
              <a:rPr lang="bg-BG" sz="1200" dirty="0" smtClean="0"/>
              <a:t>горите, </a:t>
            </a:r>
            <a:r>
              <a:rPr lang="bg-BG" sz="1200" dirty="0"/>
              <a:t>кметовете и кметските наместници по населени места в общината организират </a:t>
            </a:r>
            <a:r>
              <a:rPr lang="bg-BG" sz="1200" dirty="0" err="1"/>
              <a:t>гасачески</a:t>
            </a:r>
            <a:r>
              <a:rPr lang="bg-BG" sz="1200" dirty="0"/>
              <a:t> </a:t>
            </a:r>
            <a:r>
              <a:rPr lang="bg-BG" sz="1200" dirty="0" smtClean="0"/>
              <a:t>групи;</a:t>
            </a:r>
            <a:endParaRPr lang="bg-BG" sz="1200" dirty="0"/>
          </a:p>
        </p:txBody>
      </p:sp>
      <p:sp>
        <p:nvSpPr>
          <p:cNvPr id="19" name="Правоъгълник 18"/>
          <p:cNvSpPr/>
          <p:nvPr/>
        </p:nvSpPr>
        <p:spPr>
          <a:xfrm>
            <a:off x="784816" y="4638327"/>
            <a:ext cx="7736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10. Представител </a:t>
            </a:r>
            <a:r>
              <a:rPr lang="bg-BG" sz="1200" dirty="0"/>
              <a:t>от общината и РС "ПБЗН" инструктират </a:t>
            </a:r>
            <a:r>
              <a:rPr lang="bg-BG" sz="1200" dirty="0" err="1"/>
              <a:t>гасаческите</a:t>
            </a:r>
            <a:r>
              <a:rPr lang="bg-BG" sz="1200" dirty="0"/>
              <a:t> групи, във връзка със спазването на изискванията по техника на безопасност по отношение на дейността </a:t>
            </a:r>
            <a:r>
              <a:rPr lang="bg-BG" sz="1200" dirty="0" smtClean="0"/>
              <a:t>им;</a:t>
            </a:r>
            <a:endParaRPr lang="bg-BG" sz="1200" dirty="0"/>
          </a:p>
        </p:txBody>
      </p:sp>
      <p:sp>
        <p:nvSpPr>
          <p:cNvPr id="20" name="Правоъгълник 19"/>
          <p:cNvSpPr/>
          <p:nvPr/>
        </p:nvSpPr>
        <p:spPr>
          <a:xfrm>
            <a:off x="798911" y="4998367"/>
            <a:ext cx="7701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11. </a:t>
            </a:r>
            <a:r>
              <a:rPr lang="bg-BG" sz="1200" dirty="0" err="1" smtClean="0"/>
              <a:t>Гасаческата</a:t>
            </a:r>
            <a:r>
              <a:rPr lang="bg-BG" sz="1200" dirty="0" smtClean="0"/>
              <a:t> </a:t>
            </a:r>
            <a:r>
              <a:rPr lang="bg-BG" sz="1200" dirty="0"/>
              <a:t>група се събира от кмета, кметския наместник на населеното място или от упълномощено от него лице и </a:t>
            </a:r>
            <a:r>
              <a:rPr lang="bg-BG" sz="1200" dirty="0" smtClean="0"/>
              <a:t>се транспортира </a:t>
            </a:r>
            <a:r>
              <a:rPr lang="bg-BG" sz="1200" dirty="0"/>
              <a:t>до мястото на </a:t>
            </a:r>
            <a:r>
              <a:rPr lang="bg-BG" sz="1200" dirty="0" smtClean="0"/>
              <a:t>пожара;</a:t>
            </a:r>
            <a:endParaRPr lang="bg-BG" sz="1200" dirty="0"/>
          </a:p>
        </p:txBody>
      </p:sp>
      <p:sp>
        <p:nvSpPr>
          <p:cNvPr id="21" name="Правоъгълник 20"/>
          <p:cNvSpPr/>
          <p:nvPr/>
        </p:nvSpPr>
        <p:spPr>
          <a:xfrm>
            <a:off x="795507" y="5373216"/>
            <a:ext cx="7727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12. Проверка </a:t>
            </a:r>
            <a:r>
              <a:rPr lang="bg-BG" sz="1200" dirty="0"/>
              <a:t>на готовността на </a:t>
            </a:r>
            <a:r>
              <a:rPr lang="bg-BG" sz="1200" dirty="0" err="1"/>
              <a:t>гасаческата</a:t>
            </a:r>
            <a:r>
              <a:rPr lang="bg-BG" sz="1200" dirty="0"/>
              <a:t> група могат да правят служителите от РС "ПБЗН" съвместно с кметовете или кметските наместници на съответното населено </a:t>
            </a:r>
            <a:r>
              <a:rPr lang="bg-BG" sz="1200" dirty="0" smtClean="0"/>
              <a:t>място;</a:t>
            </a:r>
            <a:endParaRPr lang="bg-BG" sz="1200" dirty="0"/>
          </a:p>
        </p:txBody>
      </p:sp>
      <p:sp>
        <p:nvSpPr>
          <p:cNvPr id="22" name="Правоъгълник 21"/>
          <p:cNvSpPr/>
          <p:nvPr/>
        </p:nvSpPr>
        <p:spPr>
          <a:xfrm>
            <a:off x="798911" y="5733256"/>
            <a:ext cx="7723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1200" dirty="0" smtClean="0"/>
              <a:t>13. Вместо </a:t>
            </a:r>
            <a:r>
              <a:rPr lang="bg-BG" sz="1200" dirty="0"/>
              <a:t>"</a:t>
            </a:r>
            <a:r>
              <a:rPr lang="bg-BG" sz="1200" dirty="0" err="1"/>
              <a:t>гасачески</a:t>
            </a:r>
            <a:r>
              <a:rPr lang="bg-BG" sz="1200" dirty="0"/>
              <a:t> групи" за подпомагане на РС "ПБЗН" могат да се използват "доброволни формирования" за гасене на пожар в горските територии създадени по реда на </a:t>
            </a:r>
            <a:r>
              <a:rPr lang="bg-BG" sz="1200" dirty="0" smtClean="0"/>
              <a:t>ЗЗБ.</a:t>
            </a:r>
            <a:endParaRPr lang="bg-BG" sz="1200" dirty="0"/>
          </a:p>
        </p:txBody>
      </p:sp>
    </p:spTree>
    <p:extLst>
      <p:ext uri="{BB962C8B-B14F-4D97-AF65-F5344CB8AC3E}">
        <p14:creationId xmlns:p14="http://schemas.microsoft.com/office/powerpoint/2010/main" val="121394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онтейнер за картина 4"/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1" r="5801"/>
          <a:stretch>
            <a:fillRect/>
          </a:stretch>
        </p:blipFill>
        <p:spPr>
          <a:xfrm>
            <a:off x="899592" y="1700808"/>
            <a:ext cx="3301565" cy="2489249"/>
          </a:xfrm>
        </p:spPr>
      </p:pic>
      <p:pic>
        <p:nvPicPr>
          <p:cNvPr id="27" name="Контейнер за картина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2" r="6952"/>
          <a:stretch>
            <a:fillRect/>
          </a:stretch>
        </p:blipFill>
        <p:spPr>
          <a:xfrm rot="714865">
            <a:off x="4891006" y="2611515"/>
            <a:ext cx="3518704" cy="2652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авоъгълник 5"/>
          <p:cNvSpPr/>
          <p:nvPr/>
        </p:nvSpPr>
        <p:spPr>
          <a:xfrm rot="21394028">
            <a:off x="1034016" y="4685336"/>
            <a:ext cx="35082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b="1" dirty="0" smtClean="0">
                <a:latin typeface="Monotype Corsiva" pitchFamily="66" charset="0"/>
              </a:rPr>
              <a:t>Основни </a:t>
            </a:r>
            <a:r>
              <a:rPr lang="bg-BG" b="1" dirty="0">
                <a:latin typeface="Monotype Corsiva" pitchFamily="66" charset="0"/>
              </a:rPr>
              <a:t>противопожарни правила за недопускане на пожари в горските територии и земеделските </a:t>
            </a:r>
            <a:r>
              <a:rPr lang="bg-BG" b="1" dirty="0" smtClean="0">
                <a:latin typeface="Monotype Corsiva" pitchFamily="66" charset="0"/>
              </a:rPr>
              <a:t>земи</a:t>
            </a:r>
            <a:endParaRPr lang="bg-BG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01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авоъгълник 7"/>
          <p:cNvSpPr/>
          <p:nvPr/>
        </p:nvSpPr>
        <p:spPr>
          <a:xfrm>
            <a:off x="784816" y="260648"/>
            <a:ext cx="770485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МИНИСТЕРСТВО НА ВЪТРЕШНИТЕ РАБОТИ</a:t>
            </a:r>
            <a:br>
              <a:rPr lang="bg-BG" sz="16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ГЛАВНА ДИРЕКЦИЯ “ПОЖАРНА БЕЗОПАСНОСТ И ЗАЩИТА НА НАСЕЛЕНИЕТО”</a:t>
            </a:r>
            <a:br>
              <a:rPr lang="bg-BG" sz="1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bg-BG" sz="11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РЕГИОНАЛНА ДИРЕКЦИЯ “ПОЖАРНА БЕЗОПАСНОСТ И ЗАЩИТА НА НАСЕЛЕНИЕТО”- ПАЗАРДЖИК</a:t>
            </a:r>
            <a:endParaRPr lang="bg-BG" sz="11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2" descr="Embllema_NSPAB_veryl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11" y="260648"/>
            <a:ext cx="449409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projekt_gz_emb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260648"/>
            <a:ext cx="514475" cy="4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Текстов контейнер 1"/>
          <p:cNvSpPr>
            <a:spLocks noGrp="1"/>
          </p:cNvSpPr>
          <p:nvPr>
            <p:ph type="body" sz="half" idx="2"/>
          </p:nvPr>
        </p:nvSpPr>
        <p:spPr>
          <a:xfrm>
            <a:off x="395536" y="2852936"/>
            <a:ext cx="8352928" cy="804862"/>
          </a:xfrm>
        </p:spPr>
        <p:txBody>
          <a:bodyPr>
            <a:normAutofit/>
          </a:bodyPr>
          <a:lstStyle/>
          <a:p>
            <a:r>
              <a:rPr lang="bg-BG" sz="4000" dirty="0" smtClean="0">
                <a:latin typeface="Monotype Corsiva" pitchFamily="66" charset="0"/>
              </a:rPr>
              <a:t>БЛАГОДАРЯ   ЗА   ВНИМАНИЕТО</a:t>
            </a:r>
            <a:endParaRPr lang="bg-BG" sz="4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7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ърда корица">
  <a:themeElements>
    <a:clrScheme name="Твърда корица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ърда корица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ърда корица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73</TotalTime>
  <Words>1519</Words>
  <Application>Microsoft Office PowerPoint</Application>
  <PresentationFormat>Презентация на цял екран (4:3)</PresentationFormat>
  <Paragraphs>70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6</vt:i4>
      </vt:variant>
    </vt:vector>
  </HeadingPairs>
  <TitlesOfParts>
    <vt:vector size="7" baseType="lpstr">
      <vt:lpstr>Твърда корица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Лазар Палавеев</dc:creator>
  <cp:lastModifiedBy>Лазар Палавеев</cp:lastModifiedBy>
  <cp:revision>11</cp:revision>
  <dcterms:created xsi:type="dcterms:W3CDTF">2023-06-01T11:13:39Z</dcterms:created>
  <dcterms:modified xsi:type="dcterms:W3CDTF">2023-06-01T12:43:03Z</dcterms:modified>
</cp:coreProperties>
</file>