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handoutMasterIdLst>
    <p:handoutMasterId r:id="rId14"/>
  </p:handoutMasterIdLst>
  <p:sldIdLst>
    <p:sldId id="256" r:id="rId2"/>
    <p:sldId id="269" r:id="rId3"/>
    <p:sldId id="257" r:id="rId4"/>
    <p:sldId id="258" r:id="rId5"/>
    <p:sldId id="264" r:id="rId6"/>
    <p:sldId id="259" r:id="rId7"/>
    <p:sldId id="265" r:id="rId8"/>
    <p:sldId id="261" r:id="rId9"/>
    <p:sldId id="266" r:id="rId10"/>
    <p:sldId id="260" r:id="rId11"/>
    <p:sldId id="268" r:id="rId12"/>
    <p:sldId id="267" r:id="rId13"/>
  </p:sldIdLst>
  <p:sldSz cx="12192000" cy="6858000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594" y="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9688" y="1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2C0177-1BB5-4E5C-BCAE-B1FD87E9ABD1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22DCB2-4BDE-4CAE-A549-65418B7C59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35669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170284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547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25455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72208028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926455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372873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311621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29789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3002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96265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2441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28180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29517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8863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60266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49120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95634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A80F61AE-D61D-4C28-B70C-EC1EB0CD3214}" type="datetimeFigureOut">
              <a:rPr lang="en-US" smtClean="0"/>
              <a:t>6/2/2023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253280D-FDAC-4393-AB7E-DA63672BFB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246809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1" y="685800"/>
            <a:ext cx="10419217" cy="1508760"/>
          </a:xfrm>
        </p:spPr>
        <p:txBody>
          <a:bodyPr>
            <a:normAutofit/>
          </a:bodyPr>
          <a:lstStyle/>
          <a:p>
            <a:r>
              <a:rPr lang="bg-BG" sz="4000" b="1" dirty="0" smtClean="0"/>
              <a:t>ОБЛАСТЕН СЪВЕТ ЗА РАЗВИТИЕ</a:t>
            </a:r>
            <a:r>
              <a:rPr lang="bg-BG" sz="4000" dirty="0"/>
              <a:t/>
            </a:r>
            <a:br>
              <a:rPr lang="bg-BG" sz="4000" dirty="0"/>
            </a:br>
            <a:r>
              <a:rPr lang="en-US" sz="2800" b="1" dirty="0" smtClean="0"/>
              <a:t>05</a:t>
            </a:r>
            <a:r>
              <a:rPr lang="bg-BG" sz="2800" b="1" dirty="0" smtClean="0"/>
              <a:t>.0</a:t>
            </a:r>
            <a:r>
              <a:rPr lang="en-US" sz="2800" b="1" dirty="0" smtClean="0"/>
              <a:t>6</a:t>
            </a:r>
            <a:r>
              <a:rPr lang="bg-BG" sz="2800" b="1" dirty="0" smtClean="0"/>
              <a:t>.202</a:t>
            </a:r>
            <a:r>
              <a:rPr lang="en-US" sz="2800" b="1" dirty="0" smtClean="0"/>
              <a:t>3</a:t>
            </a:r>
            <a:r>
              <a:rPr lang="bg-BG" sz="2800" b="1" dirty="0" smtClean="0"/>
              <a:t> г. </a:t>
            </a:r>
            <a:endParaRPr lang="en-US" sz="28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1" y="3930952"/>
            <a:ext cx="8694919" cy="1947333"/>
          </a:xfrm>
        </p:spPr>
        <p:txBody>
          <a:bodyPr/>
          <a:lstStyle/>
          <a:p>
            <a:r>
              <a:rPr lang="bg-BG" b="1" dirty="0" smtClean="0"/>
              <a:t>ПИРО на Община ЛЕСИЧОВО</a:t>
            </a:r>
          </a:p>
        </p:txBody>
      </p:sp>
    </p:spTree>
    <p:extLst>
      <p:ext uri="{BB962C8B-B14F-4D97-AF65-F5344CB8AC3E}">
        <p14:creationId xmlns:p14="http://schemas.microsoft.com/office/powerpoint/2010/main" val="16066873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1436915"/>
            <a:ext cx="10680474" cy="4767942"/>
          </a:xfrm>
        </p:spPr>
        <p:txBody>
          <a:bodyPr>
            <a:normAutofit fontScale="90000"/>
          </a:bodyPr>
          <a:lstStyle/>
          <a:p>
            <a:r>
              <a:rPr lang="ru-RU" sz="2200" dirty="0" smtClean="0"/>
              <a:t>	За </a:t>
            </a:r>
            <a:r>
              <a:rPr lang="ru-RU" sz="2200" dirty="0" err="1"/>
              <a:t>наблюдението</a:t>
            </a:r>
            <a:r>
              <a:rPr lang="ru-RU" sz="2200" dirty="0"/>
              <a:t> и </a:t>
            </a:r>
            <a:r>
              <a:rPr lang="ru-RU" sz="2200" dirty="0" err="1"/>
              <a:t>оценката</a:t>
            </a:r>
            <a:r>
              <a:rPr lang="ru-RU" sz="2200" dirty="0"/>
              <a:t> се </a:t>
            </a:r>
            <a:r>
              <a:rPr lang="ru-RU" sz="2200" dirty="0" err="1"/>
              <a:t>изгражда</a:t>
            </a:r>
            <a:r>
              <a:rPr lang="ru-RU" sz="2200" dirty="0"/>
              <a:t> система, </a:t>
            </a:r>
            <a:r>
              <a:rPr lang="ru-RU" sz="2200" dirty="0" err="1"/>
              <a:t>която</a:t>
            </a:r>
            <a:r>
              <a:rPr lang="ru-RU" sz="2200" dirty="0"/>
              <a:t> </a:t>
            </a:r>
            <a:r>
              <a:rPr lang="ru-RU" sz="2200" dirty="0" err="1"/>
              <a:t>включва</a:t>
            </a:r>
            <a:r>
              <a:rPr lang="ru-RU" sz="2200" dirty="0"/>
              <a:t> </a:t>
            </a:r>
            <a:r>
              <a:rPr lang="ru-RU" sz="2200" dirty="0" err="1"/>
              <a:t>формите</a:t>
            </a:r>
            <a:r>
              <a:rPr lang="ru-RU" sz="2200" dirty="0"/>
              <a:t> и начините за </a:t>
            </a:r>
            <a:r>
              <a:rPr lang="ru-RU" sz="2200" dirty="0" err="1"/>
              <a:t>събиране</a:t>
            </a:r>
            <a:r>
              <a:rPr lang="ru-RU" sz="2200" dirty="0"/>
              <a:t> на информация, </a:t>
            </a:r>
            <a:r>
              <a:rPr lang="ru-RU" sz="2200" dirty="0" err="1"/>
              <a:t>индикаторите</a:t>
            </a:r>
            <a:r>
              <a:rPr lang="ru-RU" sz="2200" dirty="0"/>
              <a:t> за наблюдение, органа за наблюдение и </a:t>
            </a:r>
            <a:r>
              <a:rPr lang="ru-RU" sz="2200" dirty="0" err="1"/>
              <a:t>организацията</a:t>
            </a:r>
            <a:r>
              <a:rPr lang="ru-RU" sz="2200" dirty="0"/>
              <a:t> на работата по </a:t>
            </a:r>
            <a:r>
              <a:rPr lang="ru-RU" sz="2200" dirty="0" err="1"/>
              <a:t>наблюдението</a:t>
            </a:r>
            <a:r>
              <a:rPr lang="ru-RU" sz="2200" dirty="0"/>
              <a:t> и </a:t>
            </a:r>
            <a:r>
              <a:rPr lang="ru-RU" sz="2200" dirty="0" err="1"/>
              <a:t>оценката</a:t>
            </a:r>
            <a:r>
              <a:rPr lang="ru-RU" sz="2200" dirty="0"/>
              <a:t>, </a:t>
            </a:r>
            <a:r>
              <a:rPr lang="ru-RU" sz="2200" dirty="0" err="1"/>
              <a:t>както</a:t>
            </a:r>
            <a:r>
              <a:rPr lang="ru-RU" sz="2200" dirty="0"/>
              <a:t> и </a:t>
            </a:r>
            <a:r>
              <a:rPr lang="ru-RU" sz="2200" dirty="0" err="1"/>
              <a:t>системата</a:t>
            </a:r>
            <a:r>
              <a:rPr lang="ru-RU" sz="2200" dirty="0"/>
              <a:t> на </a:t>
            </a:r>
            <a:r>
              <a:rPr lang="ru-RU" sz="2200" dirty="0" err="1"/>
              <a:t>докладване</a:t>
            </a:r>
            <a:r>
              <a:rPr lang="ru-RU" sz="2200" dirty="0"/>
              <a:t> и осигуряване на информация и </a:t>
            </a:r>
            <a:r>
              <a:rPr lang="ru-RU" sz="2200" dirty="0" err="1"/>
              <a:t>публичност</a:t>
            </a:r>
            <a:r>
              <a:rPr lang="ru-RU" sz="2200" dirty="0"/>
              <a:t>. </a:t>
            </a:r>
            <a:br>
              <a:rPr lang="ru-RU" sz="2200" dirty="0"/>
            </a:br>
            <a:r>
              <a:rPr lang="ru-RU" sz="2200" dirty="0" smtClean="0"/>
              <a:t>	</a:t>
            </a:r>
            <a:r>
              <a:rPr lang="ru-RU" sz="2200" dirty="0" err="1" smtClean="0"/>
              <a:t>Целта</a:t>
            </a:r>
            <a:r>
              <a:rPr lang="ru-RU" sz="2200" dirty="0" smtClean="0"/>
              <a:t> </a:t>
            </a:r>
            <a:r>
              <a:rPr lang="ru-RU" sz="2200" dirty="0"/>
              <a:t>на </a:t>
            </a:r>
            <a:r>
              <a:rPr lang="ru-RU" sz="2200" dirty="0" err="1"/>
              <a:t>системата</a:t>
            </a:r>
            <a:r>
              <a:rPr lang="ru-RU" sz="2200" dirty="0"/>
              <a:t> за наблюдение и оценка на </a:t>
            </a:r>
            <a:r>
              <a:rPr lang="ru-RU" sz="2200" dirty="0" err="1"/>
              <a:t>изпълнението</a:t>
            </a:r>
            <a:r>
              <a:rPr lang="ru-RU" sz="2200" dirty="0"/>
              <a:t> на ПИРО е </a:t>
            </a:r>
            <a:r>
              <a:rPr lang="ru-RU" sz="2200" dirty="0" err="1"/>
              <a:t>осигуряването</a:t>
            </a:r>
            <a:r>
              <a:rPr lang="ru-RU" sz="2200" dirty="0"/>
              <a:t> на ефективно </a:t>
            </a:r>
            <a:r>
              <a:rPr lang="ru-RU" sz="2200" dirty="0" err="1"/>
              <a:t>изпълнение</a:t>
            </a:r>
            <a:r>
              <a:rPr lang="ru-RU" sz="2200" dirty="0"/>
              <a:t> на плана, с </a:t>
            </a:r>
            <a:r>
              <a:rPr lang="ru-RU" sz="2200" dirty="0" err="1"/>
              <a:t>оглед</a:t>
            </a:r>
            <a:r>
              <a:rPr lang="ru-RU" sz="2200" dirty="0"/>
              <a:t> </a:t>
            </a:r>
            <a:r>
              <a:rPr lang="ru-RU" sz="2200" dirty="0" err="1"/>
              <a:t>постигане</a:t>
            </a:r>
            <a:r>
              <a:rPr lang="ru-RU" sz="2200" dirty="0"/>
              <a:t> на целите за интегрирано устойчиво местно развитие и </a:t>
            </a:r>
            <a:r>
              <a:rPr lang="ru-RU" sz="2200" dirty="0" err="1"/>
              <a:t>ефикасно</a:t>
            </a:r>
            <a:r>
              <a:rPr lang="ru-RU" sz="2200" dirty="0"/>
              <a:t> </a:t>
            </a:r>
            <a:r>
              <a:rPr lang="ru-RU" sz="2200" dirty="0" err="1"/>
              <a:t>разходване</a:t>
            </a:r>
            <a:r>
              <a:rPr lang="ru-RU" sz="2200" dirty="0"/>
              <a:t> на </a:t>
            </a:r>
            <a:r>
              <a:rPr lang="ru-RU" sz="2200" dirty="0" err="1"/>
              <a:t>ресурсите</a:t>
            </a:r>
            <a:r>
              <a:rPr lang="ru-RU" sz="2200" dirty="0"/>
              <a:t> за реализация на </a:t>
            </a:r>
            <a:r>
              <a:rPr lang="ru-RU" sz="2200" dirty="0" err="1"/>
              <a:t>планираните</a:t>
            </a:r>
            <a:r>
              <a:rPr lang="ru-RU" sz="2200" dirty="0"/>
              <a:t> дейности и </a:t>
            </a:r>
            <a:r>
              <a:rPr lang="ru-RU" sz="2200" dirty="0" err="1"/>
              <a:t>проекти</a:t>
            </a:r>
            <a:r>
              <a:rPr lang="ru-RU" sz="2200" dirty="0"/>
              <a:t>.</a:t>
            </a:r>
            <a:br>
              <a:rPr lang="ru-RU" sz="2200" dirty="0"/>
            </a:br>
            <a:r>
              <a:rPr lang="ru-RU" sz="2200" dirty="0" smtClean="0"/>
              <a:t>	Предмет </a:t>
            </a:r>
            <a:r>
              <a:rPr lang="ru-RU" sz="2200" dirty="0"/>
              <a:t>на </a:t>
            </a:r>
            <a:r>
              <a:rPr lang="ru-RU" sz="2200" dirty="0" err="1"/>
              <a:t>наблюдението</a:t>
            </a:r>
            <a:r>
              <a:rPr lang="ru-RU" sz="2200" dirty="0"/>
              <a:t> и </a:t>
            </a:r>
            <a:r>
              <a:rPr lang="ru-RU" sz="2200" dirty="0" err="1"/>
              <a:t>оценката</a:t>
            </a:r>
            <a:r>
              <a:rPr lang="ru-RU" sz="2200" dirty="0"/>
              <a:t> е </a:t>
            </a:r>
            <a:r>
              <a:rPr lang="ru-RU" sz="2200" dirty="0" err="1"/>
              <a:t>изпълнението</a:t>
            </a:r>
            <a:r>
              <a:rPr lang="ru-RU" sz="2200" dirty="0"/>
              <a:t> на целите и </a:t>
            </a:r>
            <a:r>
              <a:rPr lang="ru-RU" sz="2200" dirty="0" err="1"/>
              <a:t>приоритетите</a:t>
            </a:r>
            <a:r>
              <a:rPr lang="ru-RU" sz="2200" dirty="0"/>
              <a:t> на плана на </a:t>
            </a:r>
            <a:r>
              <a:rPr lang="ru-RU" sz="2200" dirty="0" err="1"/>
              <a:t>основата</a:t>
            </a:r>
            <a:r>
              <a:rPr lang="ru-RU" sz="2200" dirty="0"/>
              <a:t> на </a:t>
            </a:r>
            <a:r>
              <a:rPr lang="ru-RU" sz="2200" dirty="0" err="1"/>
              <a:t>резултатите</a:t>
            </a:r>
            <a:r>
              <a:rPr lang="ru-RU" sz="2200" dirty="0"/>
              <a:t> от </a:t>
            </a:r>
            <a:r>
              <a:rPr lang="ru-RU" sz="2200" dirty="0" err="1"/>
              <a:t>подготовката</a:t>
            </a:r>
            <a:r>
              <a:rPr lang="ru-RU" sz="2200" dirty="0"/>
              <a:t> и </a:t>
            </a:r>
            <a:r>
              <a:rPr lang="ru-RU" sz="2200" dirty="0" err="1"/>
              <a:t>изпълнението</a:t>
            </a:r>
            <a:r>
              <a:rPr lang="ru-RU" sz="2200" dirty="0"/>
              <a:t> на </a:t>
            </a:r>
            <a:r>
              <a:rPr lang="ru-RU" sz="2200" dirty="0" err="1"/>
              <a:t>мерките</a:t>
            </a:r>
            <a:r>
              <a:rPr lang="ru-RU" sz="2200" dirty="0"/>
              <a:t> и </a:t>
            </a:r>
            <a:r>
              <a:rPr lang="ru-RU" sz="2200" dirty="0" err="1"/>
              <a:t>проектите</a:t>
            </a:r>
            <a:r>
              <a:rPr lang="ru-RU" sz="2200" dirty="0"/>
              <a:t>, </a:t>
            </a:r>
            <a:r>
              <a:rPr lang="ru-RU" sz="2200" dirty="0" err="1"/>
              <a:t>включени</a:t>
            </a:r>
            <a:r>
              <a:rPr lang="ru-RU" sz="2200" dirty="0"/>
              <a:t> в </a:t>
            </a:r>
            <a:r>
              <a:rPr lang="ru-RU" sz="2200" dirty="0" err="1"/>
              <a:t>Програмата</a:t>
            </a:r>
            <a:r>
              <a:rPr lang="ru-RU" sz="2200" dirty="0"/>
              <a:t> за реализация на плана и на база на </a:t>
            </a:r>
            <a:r>
              <a:rPr lang="ru-RU" sz="2200" dirty="0" err="1"/>
              <a:t>определените</a:t>
            </a:r>
            <a:r>
              <a:rPr lang="ru-RU" sz="2200" dirty="0"/>
              <a:t> </a:t>
            </a:r>
            <a:r>
              <a:rPr lang="ru-RU" sz="2200" dirty="0" err="1"/>
              <a:t>индикатори</a:t>
            </a:r>
            <a:r>
              <a:rPr lang="ru-RU" sz="2200" dirty="0"/>
              <a:t> за наблюдение и оценка. </a:t>
            </a:r>
            <a:r>
              <a:rPr lang="ru-RU" dirty="0"/>
              <a:t/>
            </a:r>
            <a:br>
              <a:rPr lang="ru-RU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1" y="313510"/>
            <a:ext cx="10610805" cy="1123404"/>
          </a:xfrm>
        </p:spPr>
        <p:txBody>
          <a:bodyPr/>
          <a:lstStyle/>
          <a:p>
            <a:pPr marL="0" indent="0">
              <a:buNone/>
            </a:pPr>
            <a:r>
              <a:rPr lang="ru-RU" dirty="0" smtClean="0"/>
              <a:t>Необходими </a:t>
            </a:r>
            <a:r>
              <a:rPr lang="ru-RU" dirty="0"/>
              <a:t>действия и индикатори за наблюдение и оценка на </a:t>
            </a:r>
            <a:r>
              <a:rPr lang="ru-RU" dirty="0" smtClean="0"/>
              <a:t>ПИРО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40832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лавие 2"/>
          <p:cNvSpPr>
            <a:spLocks noGrp="1"/>
          </p:cNvSpPr>
          <p:nvPr>
            <p:ph type="subTitle" idx="1"/>
          </p:nvPr>
        </p:nvSpPr>
        <p:spPr>
          <a:xfrm>
            <a:off x="978126" y="458410"/>
            <a:ext cx="10288588" cy="1120019"/>
          </a:xfrm>
        </p:spPr>
        <p:txBody>
          <a:bodyPr/>
          <a:lstStyle/>
          <a:p>
            <a:r>
              <a:rPr lang="ru-RU" dirty="0"/>
              <a:t>Типа индикатор, който ще се </a:t>
            </a:r>
            <a:r>
              <a:rPr lang="ru-RU" dirty="0" err="1"/>
              <a:t>прилага</a:t>
            </a:r>
            <a:r>
              <a:rPr lang="ru-RU" dirty="0"/>
              <a:t> към </a:t>
            </a:r>
            <a:r>
              <a:rPr lang="ru-RU" dirty="0" err="1"/>
              <a:t>съответен</a:t>
            </a:r>
            <a:r>
              <a:rPr lang="ru-RU" dirty="0"/>
              <a:t> приоритет или цел </a:t>
            </a:r>
            <a:r>
              <a:rPr lang="ru-RU" dirty="0" err="1"/>
              <a:t>зависи</a:t>
            </a:r>
            <a:r>
              <a:rPr lang="ru-RU" dirty="0"/>
              <a:t> от </a:t>
            </a:r>
            <a:r>
              <a:rPr lang="ru-RU" dirty="0" err="1"/>
              <a:t>конкретиката</a:t>
            </a:r>
            <a:r>
              <a:rPr lang="ru-RU" dirty="0"/>
              <a:t> на </a:t>
            </a:r>
            <a:r>
              <a:rPr lang="ru-RU" dirty="0" err="1"/>
              <a:t>формулираните</a:t>
            </a:r>
            <a:r>
              <a:rPr lang="ru-RU" dirty="0"/>
              <a:t> цели, </a:t>
            </a:r>
            <a:r>
              <a:rPr lang="ru-RU" dirty="0" err="1"/>
              <a:t>приоритети</a:t>
            </a:r>
            <a:r>
              <a:rPr lang="ru-RU" dirty="0"/>
              <a:t> и </a:t>
            </a:r>
            <a:r>
              <a:rPr lang="ru-RU" dirty="0" smtClean="0"/>
              <a:t>мерки.</a:t>
            </a:r>
            <a:endParaRPr lang="bg-BG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66799" y="1453697"/>
            <a:ext cx="9873343" cy="414156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82555062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ctrTitle"/>
          </p:nvPr>
        </p:nvSpPr>
        <p:spPr>
          <a:xfrm>
            <a:off x="634136" y="1872343"/>
            <a:ext cx="10930845" cy="4060371"/>
          </a:xfrm>
        </p:spPr>
        <p:txBody>
          <a:bodyPr>
            <a:noAutofit/>
          </a:bodyPr>
          <a:lstStyle/>
          <a:p>
            <a:r>
              <a:rPr lang="ru-RU" sz="3200" dirty="0" smtClean="0"/>
              <a:t>	В </a:t>
            </a:r>
            <a:r>
              <a:rPr lang="ru-RU" sz="3200" dirty="0" err="1"/>
              <a:t>цялостния</a:t>
            </a:r>
            <a:r>
              <a:rPr lang="ru-RU" sz="3200" dirty="0"/>
              <a:t> </a:t>
            </a:r>
            <a:r>
              <a:rPr lang="ru-RU" sz="3200" dirty="0" err="1"/>
              <a:t>процес</a:t>
            </a:r>
            <a:r>
              <a:rPr lang="ru-RU" sz="3200" dirty="0"/>
              <a:t> на наблюдение и оценка при </a:t>
            </a:r>
            <a:r>
              <a:rPr lang="ru-RU" sz="3200" dirty="0" err="1"/>
              <a:t>спазване</a:t>
            </a:r>
            <a:r>
              <a:rPr lang="ru-RU" sz="3200" dirty="0"/>
              <a:t> на принципа за </a:t>
            </a:r>
            <a:r>
              <a:rPr lang="ru-RU" sz="3200" dirty="0" err="1"/>
              <a:t>партньорство</a:t>
            </a:r>
            <a:r>
              <a:rPr lang="ru-RU" sz="3200" dirty="0"/>
              <a:t> </a:t>
            </a:r>
            <a:r>
              <a:rPr lang="ru-RU" sz="3200" dirty="0" err="1"/>
              <a:t>участват</a:t>
            </a:r>
            <a:r>
              <a:rPr lang="ru-RU" sz="3200" dirty="0"/>
              <a:t> </a:t>
            </a:r>
            <a:r>
              <a:rPr lang="ru-RU" sz="3200" dirty="0" err="1"/>
              <a:t>общинският</a:t>
            </a:r>
            <a:r>
              <a:rPr lang="ru-RU" sz="3200" dirty="0"/>
              <a:t> съвет, </a:t>
            </a:r>
            <a:r>
              <a:rPr lang="ru-RU" sz="3200" dirty="0" err="1"/>
              <a:t>кметът</a:t>
            </a:r>
            <a:r>
              <a:rPr lang="ru-RU" sz="3200" dirty="0"/>
              <a:t> на общината, </a:t>
            </a:r>
            <a:r>
              <a:rPr lang="ru-RU" sz="3200" dirty="0" err="1"/>
              <a:t>кметовете</a:t>
            </a:r>
            <a:r>
              <a:rPr lang="ru-RU" sz="3200" dirty="0"/>
              <a:t> на </a:t>
            </a:r>
            <a:r>
              <a:rPr lang="ru-RU" sz="3200" dirty="0" err="1"/>
              <a:t>кметства</a:t>
            </a:r>
            <a:r>
              <a:rPr lang="ru-RU" sz="3200" dirty="0"/>
              <a:t> и </a:t>
            </a:r>
            <a:r>
              <a:rPr lang="ru-RU" sz="3200" dirty="0" err="1"/>
              <a:t>кметските</a:t>
            </a:r>
            <a:r>
              <a:rPr lang="ru-RU" sz="3200" dirty="0"/>
              <a:t> </a:t>
            </a:r>
            <a:r>
              <a:rPr lang="ru-RU" sz="3200" dirty="0" err="1"/>
              <a:t>наместници</a:t>
            </a:r>
            <a:r>
              <a:rPr lang="ru-RU" sz="3200" dirty="0"/>
              <a:t>, </a:t>
            </a:r>
            <a:r>
              <a:rPr lang="ru-RU" sz="3200" dirty="0" err="1"/>
              <a:t>общинската</a:t>
            </a:r>
            <a:r>
              <a:rPr lang="ru-RU" sz="3200" dirty="0"/>
              <a:t> администрация, социалните и </a:t>
            </a:r>
            <a:r>
              <a:rPr lang="ru-RU" sz="3200" dirty="0" err="1"/>
              <a:t>икономическите</a:t>
            </a:r>
            <a:r>
              <a:rPr lang="ru-RU" sz="3200" dirty="0"/>
              <a:t> </a:t>
            </a:r>
            <a:r>
              <a:rPr lang="ru-RU" sz="3200" dirty="0" err="1"/>
              <a:t>партньори</a:t>
            </a:r>
            <a:r>
              <a:rPr lang="ru-RU" sz="3200" dirty="0"/>
              <a:t>, </a:t>
            </a:r>
            <a:r>
              <a:rPr lang="ru-RU" sz="3200" dirty="0" err="1"/>
              <a:t>неправителствените</a:t>
            </a:r>
            <a:r>
              <a:rPr lang="ru-RU" sz="3200" dirty="0"/>
              <a:t> организации, </a:t>
            </a:r>
            <a:r>
              <a:rPr lang="ru-RU" sz="3200" dirty="0" err="1"/>
              <a:t>представителите</a:t>
            </a:r>
            <a:r>
              <a:rPr lang="ru-RU" sz="3200" dirty="0"/>
              <a:t> на гражданското общество в общината</a:t>
            </a:r>
            <a:endParaRPr lang="bg-BG" sz="3200" dirty="0"/>
          </a:p>
        </p:txBody>
      </p:sp>
    </p:spTree>
    <p:extLst>
      <p:ext uri="{BB962C8B-B14F-4D97-AF65-F5344CB8AC3E}">
        <p14:creationId xmlns:p14="http://schemas.microsoft.com/office/powerpoint/2010/main" val="22985329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ctrTitle"/>
          </p:nvPr>
        </p:nvSpPr>
        <p:spPr>
          <a:xfrm>
            <a:off x="618898" y="3167741"/>
            <a:ext cx="10691360" cy="2819401"/>
          </a:xfrm>
        </p:spPr>
        <p:txBody>
          <a:bodyPr>
            <a:noAutofit/>
          </a:bodyPr>
          <a:lstStyle/>
          <a:p>
            <a:r>
              <a:rPr lang="ru-RU" sz="3200" dirty="0" smtClean="0"/>
              <a:t>	Плана </a:t>
            </a:r>
            <a:r>
              <a:rPr lang="ru-RU" sz="3200" dirty="0"/>
              <a:t>за интегрирано развитие на община Лесичово е </a:t>
            </a:r>
            <a:r>
              <a:rPr lang="ru-RU" sz="3200" dirty="0" err="1"/>
              <a:t>разработен</a:t>
            </a:r>
            <a:r>
              <a:rPr lang="ru-RU" sz="3200" dirty="0"/>
              <a:t> от </a:t>
            </a:r>
            <a:r>
              <a:rPr lang="ru-RU" sz="3200" dirty="0" err="1"/>
              <a:t>външна</a:t>
            </a:r>
            <a:r>
              <a:rPr lang="ru-RU" sz="3200" dirty="0"/>
              <a:t> фирма със </a:t>
            </a:r>
            <a:r>
              <a:rPr lang="ru-RU" sz="3200" dirty="0" err="1"/>
              <a:t>съдействието</a:t>
            </a:r>
            <a:r>
              <a:rPr lang="ru-RU" sz="3200" dirty="0"/>
              <a:t> на общината. </a:t>
            </a:r>
            <a:br>
              <a:rPr lang="ru-RU" sz="3200" dirty="0"/>
            </a:br>
            <a:r>
              <a:rPr lang="ru-RU" sz="3200" dirty="0" smtClean="0"/>
              <a:t>	</a:t>
            </a:r>
            <a:r>
              <a:rPr lang="ru-RU" sz="3200" dirty="0" err="1" smtClean="0"/>
              <a:t>Приет</a:t>
            </a:r>
            <a:r>
              <a:rPr lang="ru-RU" sz="3200" dirty="0" smtClean="0"/>
              <a:t> </a:t>
            </a:r>
            <a:r>
              <a:rPr lang="ru-RU" sz="3200" dirty="0"/>
              <a:t>е с Решение № 372 на Общински съвет Лесичово на заседание проведено на 30 </a:t>
            </a:r>
            <a:r>
              <a:rPr lang="ru-RU" sz="3200" dirty="0" err="1"/>
              <a:t>юни</a:t>
            </a:r>
            <a:r>
              <a:rPr lang="ru-RU" sz="3200" dirty="0"/>
              <a:t> 2022 г. с протокол № 47</a:t>
            </a:r>
            <a:br>
              <a:rPr lang="ru-RU" sz="3200" dirty="0"/>
            </a:br>
            <a:endParaRPr lang="bg-BG" sz="3200" dirty="0"/>
          </a:p>
        </p:txBody>
      </p:sp>
      <p:sp>
        <p:nvSpPr>
          <p:cNvPr id="3" name="Подзаглавие 2"/>
          <p:cNvSpPr>
            <a:spLocks noGrp="1"/>
          </p:cNvSpPr>
          <p:nvPr>
            <p:ph type="subTitle" idx="1"/>
          </p:nvPr>
        </p:nvSpPr>
        <p:spPr>
          <a:xfrm>
            <a:off x="499156" y="676125"/>
            <a:ext cx="10930845" cy="1174447"/>
          </a:xfrm>
        </p:spPr>
        <p:txBody>
          <a:bodyPr>
            <a:normAutofit fontScale="92500"/>
          </a:bodyPr>
          <a:lstStyle/>
          <a:p>
            <a:r>
              <a:rPr lang="ru-RU" dirty="0"/>
              <a:t>При </a:t>
            </a:r>
            <a:r>
              <a:rPr lang="ru-RU" dirty="0" err="1"/>
              <a:t>разработването</a:t>
            </a:r>
            <a:r>
              <a:rPr lang="ru-RU" dirty="0"/>
              <a:t> на </a:t>
            </a:r>
            <a:r>
              <a:rPr lang="ru-RU" dirty="0" smtClean="0"/>
              <a:t>Плана за интегрирано развитие на Община Лесичово </a:t>
            </a:r>
            <a:r>
              <a:rPr lang="ru-RU" dirty="0" err="1"/>
              <a:t>водещ</a:t>
            </a:r>
            <a:r>
              <a:rPr lang="ru-RU" dirty="0"/>
              <a:t> е принципа на </a:t>
            </a:r>
            <a:r>
              <a:rPr lang="ru-RU" dirty="0" err="1"/>
              <a:t>интегрирания</a:t>
            </a:r>
            <a:r>
              <a:rPr lang="ru-RU" dirty="0"/>
              <a:t> подход на развитие, който </a:t>
            </a:r>
            <a:r>
              <a:rPr lang="ru-RU" dirty="0" err="1"/>
              <a:t>следва</a:t>
            </a:r>
            <a:r>
              <a:rPr lang="ru-RU" dirty="0"/>
              <a:t> да </a:t>
            </a:r>
            <a:r>
              <a:rPr lang="ru-RU" dirty="0" err="1"/>
              <a:t>осигури</a:t>
            </a:r>
            <a:r>
              <a:rPr lang="ru-RU" dirty="0"/>
              <a:t> </a:t>
            </a:r>
            <a:r>
              <a:rPr lang="ru-RU" dirty="0" err="1"/>
              <a:t>тясна</a:t>
            </a:r>
            <a:r>
              <a:rPr lang="ru-RU" dirty="0"/>
              <a:t> координация на </a:t>
            </a:r>
            <a:r>
              <a:rPr lang="ru-RU" dirty="0" err="1"/>
              <a:t>различните</a:t>
            </a:r>
            <a:r>
              <a:rPr lang="ru-RU" dirty="0"/>
              <a:t> </a:t>
            </a:r>
            <a:r>
              <a:rPr lang="ru-RU" dirty="0" err="1"/>
              <a:t>публични</a:t>
            </a:r>
            <a:r>
              <a:rPr lang="ru-RU" dirty="0"/>
              <a:t> политики на </a:t>
            </a:r>
            <a:r>
              <a:rPr lang="ru-RU" dirty="0" err="1"/>
              <a:t>базата</a:t>
            </a:r>
            <a:r>
              <a:rPr lang="ru-RU" dirty="0"/>
              <a:t> на </a:t>
            </a:r>
            <a:r>
              <a:rPr lang="ru-RU" dirty="0" err="1"/>
              <a:t>местните</a:t>
            </a:r>
            <a:r>
              <a:rPr lang="ru-RU" dirty="0"/>
              <a:t> специфики</a:t>
            </a:r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20795479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5612" y="572590"/>
            <a:ext cx="10362021" cy="84690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b="1" dirty="0" smtClean="0"/>
              <a:t>Цели </a:t>
            </a:r>
            <a:r>
              <a:rPr lang="ru-RU" sz="2800" b="1" dirty="0"/>
              <a:t>и приоритети за развитие за периода 2021-2027 г</a:t>
            </a:r>
            <a:r>
              <a:rPr lang="ru-RU" sz="2800" b="1" dirty="0" smtClean="0"/>
              <a:t>.</a:t>
            </a:r>
            <a:endParaRPr lang="en-US" sz="2800" b="1" dirty="0"/>
          </a:p>
        </p:txBody>
      </p:sp>
      <p:pic>
        <p:nvPicPr>
          <p:cNvPr id="4" name="Картина 3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05822" y="1505585"/>
            <a:ext cx="8687263" cy="4608622"/>
          </a:xfrm>
          <a:prstGeom prst="rect">
            <a:avLst/>
          </a:prstGeom>
          <a:noFill/>
        </p:spPr>
      </p:pic>
    </p:spTree>
    <p:extLst>
      <p:ext uri="{BB962C8B-B14F-4D97-AF65-F5344CB8AC3E}">
        <p14:creationId xmlns:p14="http://schemas.microsoft.com/office/powerpoint/2010/main" val="393426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2185852"/>
            <a:ext cx="10680474" cy="3808548"/>
          </a:xfrm>
        </p:spPr>
        <p:txBody>
          <a:bodyPr>
            <a:normAutofit fontScale="90000"/>
          </a:bodyPr>
          <a:lstStyle/>
          <a:p>
            <a:r>
              <a:rPr lang="ru-RU" dirty="0"/>
              <a:t>Сред </a:t>
            </a:r>
            <a:r>
              <a:rPr lang="ru-RU" dirty="0" err="1"/>
              <a:t>основните</a:t>
            </a:r>
            <a:r>
              <a:rPr lang="ru-RU" dirty="0"/>
              <a:t> </a:t>
            </a:r>
            <a:r>
              <a:rPr lang="ru-RU" dirty="0" err="1"/>
              <a:t>принципи</a:t>
            </a:r>
            <a:r>
              <a:rPr lang="ru-RU" dirty="0"/>
              <a:t>, на които се </a:t>
            </a:r>
            <a:r>
              <a:rPr lang="ru-RU" dirty="0" err="1"/>
              <a:t>основава</a:t>
            </a:r>
            <a:r>
              <a:rPr lang="ru-RU" dirty="0"/>
              <a:t> </a:t>
            </a:r>
            <a:r>
              <a:rPr lang="ru-RU" dirty="0" err="1"/>
              <a:t>провеждането</a:t>
            </a:r>
            <a:r>
              <a:rPr lang="ru-RU" dirty="0"/>
              <a:t> на </a:t>
            </a:r>
            <a:r>
              <a:rPr lang="ru-RU" dirty="0" err="1"/>
              <a:t>държавната</a:t>
            </a:r>
            <a:r>
              <a:rPr lang="ru-RU" dirty="0"/>
              <a:t> политика е </a:t>
            </a:r>
            <a:r>
              <a:rPr lang="ru-RU" dirty="0" err="1"/>
              <a:t>принципът</a:t>
            </a:r>
            <a:r>
              <a:rPr lang="ru-RU" dirty="0"/>
              <a:t> на </a:t>
            </a:r>
            <a:r>
              <a:rPr lang="ru-RU" dirty="0" err="1"/>
              <a:t>партньорство</a:t>
            </a:r>
            <a:r>
              <a:rPr lang="ru-RU" dirty="0"/>
              <a:t>, </a:t>
            </a:r>
            <a:r>
              <a:rPr lang="ru-RU" dirty="0" err="1"/>
              <a:t>публичност</a:t>
            </a:r>
            <a:r>
              <a:rPr lang="ru-RU" dirty="0"/>
              <a:t> и </a:t>
            </a:r>
            <a:r>
              <a:rPr lang="ru-RU" dirty="0" err="1"/>
              <a:t>прозрачност</a:t>
            </a:r>
            <a:r>
              <a:rPr lang="ru-RU" dirty="0"/>
              <a:t> - важен </a:t>
            </a:r>
            <a:r>
              <a:rPr lang="ru-RU" dirty="0" err="1"/>
              <a:t>механизъм</a:t>
            </a:r>
            <a:r>
              <a:rPr lang="ru-RU" dirty="0"/>
              <a:t> за </a:t>
            </a:r>
            <a:r>
              <a:rPr lang="ru-RU" dirty="0" err="1"/>
              <a:t>повишаване</a:t>
            </a:r>
            <a:r>
              <a:rPr lang="ru-RU" dirty="0"/>
              <a:t> на </a:t>
            </a:r>
            <a:r>
              <a:rPr lang="ru-RU" dirty="0" err="1"/>
              <a:t>устойчивостта</a:t>
            </a:r>
            <a:r>
              <a:rPr lang="ru-RU" dirty="0"/>
              <a:t> на </a:t>
            </a:r>
            <a:r>
              <a:rPr lang="ru-RU" dirty="0" err="1"/>
              <a:t>взетите</a:t>
            </a:r>
            <a:r>
              <a:rPr lang="ru-RU" dirty="0"/>
              <a:t> решения и </a:t>
            </a:r>
            <a:r>
              <a:rPr lang="ru-RU" dirty="0" err="1"/>
              <a:t>планираните</a:t>
            </a:r>
            <a:r>
              <a:rPr lang="ru-RU" dirty="0"/>
              <a:t> цели и задачи, за </a:t>
            </a:r>
            <a:r>
              <a:rPr lang="ru-RU" dirty="0" err="1"/>
              <a:t>ефективността</a:t>
            </a:r>
            <a:r>
              <a:rPr lang="ru-RU" dirty="0"/>
              <a:t> на </a:t>
            </a:r>
            <a:r>
              <a:rPr lang="ru-RU" dirty="0" err="1"/>
              <a:t>тяхната</a:t>
            </a:r>
            <a:r>
              <a:rPr lang="ru-RU" dirty="0"/>
              <a:t> реализация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1" y="685800"/>
            <a:ext cx="10610805" cy="1195251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dirty="0"/>
              <a:t>Описание на комуникационната стратегия, на партньорите и заинтересованите страни и формите на участие в подготовката и изпълнението на ПИРО при спазване на принципите за партньорство и осигуряване на информация и публичност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72258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Контейнер за съдържание 2"/>
          <p:cNvSpPr>
            <a:spLocks noGrp="1"/>
          </p:cNvSpPr>
          <p:nvPr>
            <p:ph sz="half" idx="1"/>
          </p:nvPr>
        </p:nvSpPr>
        <p:spPr>
          <a:xfrm>
            <a:off x="642258" y="468087"/>
            <a:ext cx="11114314" cy="608632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b="1" dirty="0"/>
              <a:t>Действия за осигуряване на </a:t>
            </a:r>
            <a:r>
              <a:rPr lang="ru-RU" b="1" dirty="0" err="1"/>
              <a:t>необходимата</a:t>
            </a:r>
            <a:r>
              <a:rPr lang="ru-RU" b="1" dirty="0"/>
              <a:t> информация и </a:t>
            </a:r>
            <a:r>
              <a:rPr lang="ru-RU" b="1" dirty="0" err="1"/>
              <a:t>публичност</a:t>
            </a:r>
            <a:r>
              <a:rPr lang="ru-RU" dirty="0"/>
              <a:t>:</a:t>
            </a:r>
          </a:p>
          <a:p>
            <a:r>
              <a:rPr lang="ru-RU" dirty="0"/>
              <a:t>•	</a:t>
            </a:r>
            <a:r>
              <a:rPr lang="ru-RU" dirty="0" err="1" smtClean="0"/>
              <a:t>Представяне</a:t>
            </a:r>
            <a:r>
              <a:rPr lang="ru-RU" dirty="0" smtClean="0"/>
              <a:t> на </a:t>
            </a:r>
            <a:r>
              <a:rPr lang="ru-RU" dirty="0"/>
              <a:t>информация </a:t>
            </a:r>
            <a:r>
              <a:rPr lang="ru-RU" dirty="0" smtClean="0"/>
              <a:t>в </a:t>
            </a:r>
            <a:r>
              <a:rPr lang="ru-RU" dirty="0" err="1"/>
              <a:t>подходяща</a:t>
            </a:r>
            <a:r>
              <a:rPr lang="ru-RU" dirty="0"/>
              <a:t> форма (</a:t>
            </a:r>
            <a:r>
              <a:rPr lang="ru-RU" dirty="0" err="1"/>
              <a:t>публични</a:t>
            </a:r>
            <a:r>
              <a:rPr lang="ru-RU" dirty="0"/>
              <a:t> </a:t>
            </a:r>
            <a:r>
              <a:rPr lang="ru-RU" dirty="0" err="1"/>
              <a:t>дискусии</a:t>
            </a:r>
            <a:r>
              <a:rPr lang="ru-RU" dirty="0"/>
              <a:t>, фокус групи, </a:t>
            </a:r>
            <a:r>
              <a:rPr lang="ru-RU" dirty="0" err="1"/>
              <a:t>форуми</a:t>
            </a:r>
            <a:r>
              <a:rPr lang="ru-RU" dirty="0"/>
              <a:t>/</a:t>
            </a:r>
            <a:r>
              <a:rPr lang="ru-RU" dirty="0" err="1"/>
              <a:t>семинари</a:t>
            </a:r>
            <a:r>
              <a:rPr lang="ru-RU" dirty="0"/>
              <a:t>, печатни материали, </a:t>
            </a:r>
            <a:r>
              <a:rPr lang="ru-RU" dirty="0" err="1"/>
              <a:t>видеоматериали</a:t>
            </a:r>
            <a:r>
              <a:rPr lang="ru-RU" dirty="0"/>
              <a:t> и др.) </a:t>
            </a:r>
            <a:r>
              <a:rPr lang="ru-RU" dirty="0" smtClean="0"/>
              <a:t>за </a:t>
            </a:r>
            <a:r>
              <a:rPr lang="ru-RU" dirty="0" err="1"/>
              <a:t>предвижданията</a:t>
            </a:r>
            <a:r>
              <a:rPr lang="ru-RU" dirty="0"/>
              <a:t> на ПИРО, за </a:t>
            </a:r>
            <a:r>
              <a:rPr lang="ru-RU" dirty="0" err="1"/>
              <a:t>ролята</a:t>
            </a:r>
            <a:r>
              <a:rPr lang="ru-RU" dirty="0"/>
              <a:t> на гражданите и на бизнеса по отношение </a:t>
            </a:r>
            <a:r>
              <a:rPr lang="ru-RU" dirty="0" err="1"/>
              <a:t>определянето</a:t>
            </a:r>
            <a:r>
              <a:rPr lang="ru-RU" dirty="0"/>
              <a:t> на </a:t>
            </a:r>
            <a:r>
              <a:rPr lang="ru-RU" dirty="0" err="1"/>
              <a:t>приоритетите</a:t>
            </a:r>
            <a:r>
              <a:rPr lang="ru-RU" dirty="0"/>
              <a:t> за развитие на общината и </a:t>
            </a:r>
            <a:r>
              <a:rPr lang="ru-RU" dirty="0" err="1"/>
              <a:t>реализацията</a:t>
            </a:r>
            <a:r>
              <a:rPr lang="ru-RU" dirty="0"/>
              <a:t> </a:t>
            </a:r>
            <a:r>
              <a:rPr lang="ru-RU" dirty="0" smtClean="0"/>
              <a:t>им.</a:t>
            </a:r>
            <a:endParaRPr lang="ru-RU" dirty="0"/>
          </a:p>
          <a:p>
            <a:r>
              <a:rPr lang="ru-RU" dirty="0"/>
              <a:t>•	</a:t>
            </a:r>
            <a:r>
              <a:rPr lang="ru-RU" dirty="0" err="1"/>
              <a:t>Фокусиране</a:t>
            </a:r>
            <a:r>
              <a:rPr lang="ru-RU" dirty="0"/>
              <a:t> на </a:t>
            </a:r>
            <a:r>
              <a:rPr lang="ru-RU" dirty="0" err="1"/>
              <a:t>вниманието</a:t>
            </a:r>
            <a:r>
              <a:rPr lang="ru-RU" dirty="0"/>
              <a:t> </a:t>
            </a:r>
            <a:r>
              <a:rPr lang="ru-RU" dirty="0" err="1"/>
              <a:t>върху</a:t>
            </a:r>
            <a:r>
              <a:rPr lang="ru-RU" dirty="0"/>
              <a:t> </a:t>
            </a:r>
            <a:r>
              <a:rPr lang="ru-RU" dirty="0" err="1"/>
              <a:t>възможностите</a:t>
            </a:r>
            <a:r>
              <a:rPr lang="ru-RU" dirty="0"/>
              <a:t> за </a:t>
            </a:r>
            <a:r>
              <a:rPr lang="ru-RU" dirty="0" err="1"/>
              <a:t>изграждане</a:t>
            </a:r>
            <a:r>
              <a:rPr lang="ru-RU" dirty="0"/>
              <a:t> на публично-</a:t>
            </a:r>
            <a:r>
              <a:rPr lang="ru-RU" dirty="0" err="1"/>
              <a:t>частни</a:t>
            </a:r>
            <a:r>
              <a:rPr lang="ru-RU" dirty="0"/>
              <a:t> </a:t>
            </a:r>
            <a:r>
              <a:rPr lang="ru-RU" dirty="0" err="1"/>
              <a:t>партньорства</a:t>
            </a:r>
            <a:r>
              <a:rPr lang="ru-RU" dirty="0"/>
              <a:t> и </a:t>
            </a:r>
            <a:r>
              <a:rPr lang="ru-RU" dirty="0" err="1"/>
              <a:t>реализацията</a:t>
            </a:r>
            <a:r>
              <a:rPr lang="ru-RU" dirty="0"/>
              <a:t> на </a:t>
            </a:r>
            <a:r>
              <a:rPr lang="ru-RU" dirty="0" err="1"/>
              <a:t>проектни</a:t>
            </a:r>
            <a:r>
              <a:rPr lang="ru-RU" dirty="0"/>
              <a:t> идеи с </a:t>
            </a:r>
            <a:r>
              <a:rPr lang="ru-RU" dirty="0" err="1"/>
              <a:t>участието</a:t>
            </a:r>
            <a:r>
              <a:rPr lang="ru-RU" dirty="0"/>
              <a:t> на </a:t>
            </a:r>
            <a:r>
              <a:rPr lang="ru-RU" dirty="0" err="1"/>
              <a:t>публичния</a:t>
            </a:r>
            <a:r>
              <a:rPr lang="ru-RU" dirty="0"/>
              <a:t> сектор, насочени към </a:t>
            </a:r>
            <a:r>
              <a:rPr lang="ru-RU" dirty="0" err="1"/>
              <a:t>подобряване</a:t>
            </a:r>
            <a:r>
              <a:rPr lang="ru-RU" dirty="0"/>
              <a:t> на </a:t>
            </a:r>
            <a:r>
              <a:rPr lang="ru-RU" dirty="0" err="1"/>
              <a:t>физическата</a:t>
            </a:r>
            <a:r>
              <a:rPr lang="ru-RU" dirty="0"/>
              <a:t> среда и на </a:t>
            </a:r>
            <a:r>
              <a:rPr lang="ru-RU" dirty="0" err="1"/>
              <a:t>услугите</a:t>
            </a:r>
            <a:r>
              <a:rPr lang="ru-RU" dirty="0"/>
              <a:t>, </a:t>
            </a:r>
            <a:r>
              <a:rPr lang="ru-RU" dirty="0" err="1"/>
              <a:t>предоставяни</a:t>
            </a:r>
            <a:r>
              <a:rPr lang="ru-RU" dirty="0"/>
              <a:t> на гражданите и бизнеса.</a:t>
            </a:r>
          </a:p>
          <a:p>
            <a:r>
              <a:rPr lang="ru-RU" dirty="0"/>
              <a:t>•	</a:t>
            </a:r>
            <a:r>
              <a:rPr lang="ru-RU" dirty="0" err="1"/>
              <a:t>Разясняване</a:t>
            </a:r>
            <a:r>
              <a:rPr lang="ru-RU" dirty="0"/>
              <a:t> на </a:t>
            </a:r>
            <a:r>
              <a:rPr lang="ru-RU" dirty="0" err="1"/>
              <a:t>необходимостта</a:t>
            </a:r>
            <a:r>
              <a:rPr lang="ru-RU" dirty="0"/>
              <a:t> и </a:t>
            </a:r>
            <a:r>
              <a:rPr lang="ru-RU" dirty="0" err="1"/>
              <a:t>значението</a:t>
            </a:r>
            <a:r>
              <a:rPr lang="ru-RU" dirty="0"/>
              <a:t> на </a:t>
            </a:r>
            <a:r>
              <a:rPr lang="ru-RU" dirty="0" err="1"/>
              <a:t>стратегическото</a:t>
            </a:r>
            <a:r>
              <a:rPr lang="ru-RU" dirty="0"/>
              <a:t> планиране на развитието на общината за </a:t>
            </a:r>
            <a:r>
              <a:rPr lang="ru-RU" dirty="0" err="1"/>
              <a:t>повишаване</a:t>
            </a:r>
            <a:r>
              <a:rPr lang="ru-RU" dirty="0"/>
              <a:t> </a:t>
            </a:r>
            <a:r>
              <a:rPr lang="ru-RU" dirty="0" err="1"/>
              <a:t>ефикасността</a:t>
            </a:r>
            <a:r>
              <a:rPr lang="ru-RU" dirty="0"/>
              <a:t> на </a:t>
            </a:r>
            <a:r>
              <a:rPr lang="ru-RU" dirty="0" err="1"/>
              <a:t>публичните</a:t>
            </a:r>
            <a:r>
              <a:rPr lang="ru-RU" dirty="0"/>
              <a:t> </a:t>
            </a:r>
            <a:r>
              <a:rPr lang="ru-RU" dirty="0" err="1"/>
              <a:t>разходи</a:t>
            </a:r>
            <a:r>
              <a:rPr lang="ru-RU" dirty="0"/>
              <a:t> и </a:t>
            </a:r>
            <a:r>
              <a:rPr lang="ru-RU" dirty="0" err="1"/>
              <a:t>осигуряването</a:t>
            </a:r>
            <a:r>
              <a:rPr lang="ru-RU" dirty="0"/>
              <a:t> на </a:t>
            </a:r>
            <a:r>
              <a:rPr lang="ru-RU" dirty="0" err="1"/>
              <a:t>по-голяма</a:t>
            </a:r>
            <a:r>
              <a:rPr lang="ru-RU" dirty="0"/>
              <a:t> </a:t>
            </a:r>
            <a:r>
              <a:rPr lang="ru-RU" dirty="0" err="1"/>
              <a:t>добавена</a:t>
            </a:r>
            <a:r>
              <a:rPr lang="ru-RU" dirty="0"/>
              <a:t> </a:t>
            </a:r>
            <a:r>
              <a:rPr lang="ru-RU" dirty="0" err="1"/>
              <a:t>стойност</a:t>
            </a:r>
            <a:r>
              <a:rPr lang="ru-RU" dirty="0"/>
              <a:t> от </a:t>
            </a:r>
            <a:r>
              <a:rPr lang="ru-RU" dirty="0" err="1"/>
              <a:t>тях</a:t>
            </a:r>
            <a:r>
              <a:rPr lang="ru-RU" dirty="0"/>
              <a:t>, </a:t>
            </a:r>
            <a:r>
              <a:rPr lang="ru-RU" dirty="0" err="1"/>
              <a:t>както</a:t>
            </a:r>
            <a:r>
              <a:rPr lang="ru-RU" dirty="0"/>
              <a:t> и за </a:t>
            </a:r>
            <a:r>
              <a:rPr lang="ru-RU" dirty="0" err="1"/>
              <a:t>подобряване</a:t>
            </a:r>
            <a:r>
              <a:rPr lang="ru-RU" dirty="0"/>
              <a:t> на стандарта на живот на </a:t>
            </a:r>
            <a:r>
              <a:rPr lang="ru-RU" dirty="0" err="1"/>
              <a:t>населението</a:t>
            </a:r>
            <a:r>
              <a:rPr lang="ru-RU" dirty="0"/>
              <a:t>.</a:t>
            </a:r>
          </a:p>
          <a:p>
            <a:r>
              <a:rPr lang="ru-RU" dirty="0"/>
              <a:t>•	</a:t>
            </a:r>
            <a:r>
              <a:rPr lang="ru-RU" dirty="0" err="1"/>
              <a:t>Привличане</a:t>
            </a:r>
            <a:r>
              <a:rPr lang="ru-RU" dirty="0"/>
              <a:t> </a:t>
            </a:r>
            <a:r>
              <a:rPr lang="ru-RU" dirty="0" err="1"/>
              <a:t>вниманието</a:t>
            </a:r>
            <a:r>
              <a:rPr lang="ru-RU" dirty="0"/>
              <a:t> на </a:t>
            </a:r>
            <a:r>
              <a:rPr lang="ru-RU" dirty="0" err="1"/>
              <a:t>заинтересованите</a:t>
            </a:r>
            <a:r>
              <a:rPr lang="ru-RU" dirty="0"/>
              <a:t> страни и гражданското общество за </a:t>
            </a:r>
            <a:r>
              <a:rPr lang="ru-RU" dirty="0" err="1"/>
              <a:t>формиране</a:t>
            </a:r>
            <a:r>
              <a:rPr lang="ru-RU" dirty="0"/>
              <a:t> на позитивно </a:t>
            </a:r>
            <a:r>
              <a:rPr lang="ru-RU" dirty="0" err="1"/>
              <a:t>обществено</a:t>
            </a:r>
            <a:r>
              <a:rPr lang="ru-RU" dirty="0"/>
              <a:t> мнение и активна </a:t>
            </a:r>
            <a:r>
              <a:rPr lang="ru-RU" dirty="0" err="1"/>
              <a:t>гражданска</a:t>
            </a:r>
            <a:r>
              <a:rPr lang="ru-RU" dirty="0"/>
              <a:t> позиция по отношение </a:t>
            </a:r>
            <a:r>
              <a:rPr lang="ru-RU" dirty="0" err="1"/>
              <a:t>участието</a:t>
            </a:r>
            <a:r>
              <a:rPr lang="ru-RU" dirty="0"/>
              <a:t> и </a:t>
            </a:r>
            <a:r>
              <a:rPr lang="ru-RU" dirty="0" err="1"/>
              <a:t>подкрепата</a:t>
            </a:r>
            <a:r>
              <a:rPr lang="ru-RU" dirty="0"/>
              <a:t> на </a:t>
            </a:r>
            <a:r>
              <a:rPr lang="ru-RU" dirty="0" err="1"/>
              <a:t>ръководството</a:t>
            </a:r>
            <a:r>
              <a:rPr lang="ru-RU" dirty="0"/>
              <a:t> на общината за </a:t>
            </a:r>
            <a:r>
              <a:rPr lang="ru-RU" dirty="0" err="1"/>
              <a:t>подготовката</a:t>
            </a:r>
            <a:r>
              <a:rPr lang="ru-RU" dirty="0"/>
              <a:t> и реализация на плана.</a:t>
            </a:r>
          </a:p>
          <a:p>
            <a:endParaRPr lang="bg-BG" dirty="0"/>
          </a:p>
        </p:txBody>
      </p:sp>
    </p:spTree>
    <p:extLst>
      <p:ext uri="{BB962C8B-B14F-4D97-AF65-F5344CB8AC3E}">
        <p14:creationId xmlns:p14="http://schemas.microsoft.com/office/powerpoint/2010/main" val="18202854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8896" y="1384663"/>
            <a:ext cx="10680474" cy="4174309"/>
          </a:xfrm>
        </p:spPr>
        <p:txBody>
          <a:bodyPr>
            <a:normAutofit/>
          </a:bodyPr>
          <a:lstStyle/>
          <a:p>
            <a:r>
              <a:rPr lang="ru-RU" sz="2400" cap="none" dirty="0" smtClean="0"/>
              <a:t>	</a:t>
            </a:r>
            <a:r>
              <a:rPr lang="ru-RU" sz="2400" cap="none" dirty="0" err="1"/>
              <a:t>Зоните</a:t>
            </a:r>
            <a:r>
              <a:rPr lang="ru-RU" sz="2400" cap="none" dirty="0"/>
              <a:t> за прилагане на </a:t>
            </a:r>
            <a:r>
              <a:rPr lang="ru-RU" sz="2400" cap="none" dirty="0" err="1"/>
              <a:t>интегриран</a:t>
            </a:r>
            <a:r>
              <a:rPr lang="ru-RU" sz="2400" cap="none" dirty="0"/>
              <a:t> подход се определят на </a:t>
            </a:r>
            <a:r>
              <a:rPr lang="ru-RU" sz="2400" cap="none" dirty="0" err="1"/>
              <a:t>базата</a:t>
            </a:r>
            <a:r>
              <a:rPr lang="ru-RU" sz="2400" cap="none" dirty="0"/>
              <a:t> на общи характеристики на определена </a:t>
            </a:r>
            <a:r>
              <a:rPr lang="ru-RU" sz="2400" cap="none" dirty="0" err="1"/>
              <a:t>територия</a:t>
            </a:r>
            <a:r>
              <a:rPr lang="ru-RU" sz="2400" cap="none" dirty="0"/>
              <a:t> и/или общи проблеми или </a:t>
            </a:r>
            <a:r>
              <a:rPr lang="ru-RU" sz="2400" cap="none" dirty="0" err="1"/>
              <a:t>потенциали</a:t>
            </a:r>
            <a:r>
              <a:rPr lang="ru-RU" sz="2400" cap="none" dirty="0"/>
              <a:t> за развитие.</a:t>
            </a:r>
            <a:r>
              <a:rPr lang="en-US" sz="2400" cap="none" dirty="0"/>
              <a:t/>
            </a:r>
            <a:br>
              <a:rPr lang="en-US" sz="2400" cap="none" dirty="0"/>
            </a:br>
            <a:r>
              <a:rPr lang="bg-BG" sz="2400" cap="none" dirty="0" smtClean="0"/>
              <a:t>	</a:t>
            </a:r>
            <a:r>
              <a:rPr lang="ru-RU" sz="2400" cap="none" dirty="0" err="1" smtClean="0"/>
              <a:t>Приоритетните</a:t>
            </a:r>
            <a:r>
              <a:rPr lang="ru-RU" sz="2400" cap="none" dirty="0" smtClean="0"/>
              <a:t> </a:t>
            </a:r>
            <a:r>
              <a:rPr lang="ru-RU" sz="2400" cap="none" dirty="0" err="1" smtClean="0"/>
              <a:t>зони</a:t>
            </a:r>
            <a:r>
              <a:rPr lang="ru-RU" sz="2400" cap="none" dirty="0" smtClean="0"/>
              <a:t> за въздействие са определени на база на анализ на </a:t>
            </a:r>
            <a:r>
              <a:rPr lang="ru-RU" sz="2400" cap="none" dirty="0" err="1" smtClean="0"/>
              <a:t>силните</a:t>
            </a:r>
            <a:r>
              <a:rPr lang="ru-RU" sz="2400" cap="none" dirty="0" smtClean="0"/>
              <a:t> и слабите страни, </a:t>
            </a:r>
            <a:r>
              <a:rPr lang="ru-RU" sz="2400" cap="none" dirty="0" err="1" smtClean="0"/>
              <a:t>както</a:t>
            </a:r>
            <a:r>
              <a:rPr lang="ru-RU" sz="2400" cap="none" dirty="0" smtClean="0"/>
              <a:t> и на </a:t>
            </a:r>
            <a:r>
              <a:rPr lang="ru-RU" sz="2400" cap="none" dirty="0" err="1" smtClean="0"/>
              <a:t>потенциалите</a:t>
            </a:r>
            <a:r>
              <a:rPr lang="ru-RU" sz="2400" cap="none" dirty="0" smtClean="0"/>
              <a:t> за развитие</a:t>
            </a:r>
            <a:r>
              <a:rPr lang="ru-RU" sz="2400" cap="none" dirty="0"/>
              <a:t>. </a:t>
            </a:r>
            <a:br>
              <a:rPr lang="ru-RU" sz="2400" cap="none" dirty="0"/>
            </a:br>
            <a:r>
              <a:rPr lang="ru-RU" sz="2400" cap="none" dirty="0" smtClean="0"/>
              <a:t>	</a:t>
            </a:r>
            <a:r>
              <a:rPr lang="ru-RU" sz="2400" cap="none" dirty="0" err="1" smtClean="0"/>
              <a:t>Целта</a:t>
            </a:r>
            <a:r>
              <a:rPr lang="ru-RU" sz="2400" cap="none" dirty="0" smtClean="0"/>
              <a:t> </a:t>
            </a:r>
            <a:r>
              <a:rPr lang="ru-RU" sz="2400" cap="none" dirty="0"/>
              <a:t>на </a:t>
            </a:r>
            <a:r>
              <a:rPr lang="ru-RU" sz="2400" cap="none" dirty="0" err="1"/>
              <a:t>определянето</a:t>
            </a:r>
            <a:r>
              <a:rPr lang="ru-RU" sz="2400" cap="none" dirty="0"/>
              <a:t> на </a:t>
            </a:r>
            <a:r>
              <a:rPr lang="ru-RU" sz="2400" cap="none" dirty="0" err="1"/>
              <a:t>приоритетни</a:t>
            </a:r>
            <a:r>
              <a:rPr lang="ru-RU" sz="2400" cap="none" dirty="0"/>
              <a:t> </a:t>
            </a:r>
            <a:r>
              <a:rPr lang="ru-RU" sz="2400" cap="none" dirty="0" err="1"/>
              <a:t>зони</a:t>
            </a:r>
            <a:r>
              <a:rPr lang="ru-RU" sz="2400" cap="none" dirty="0"/>
              <a:t> за въздействие е </a:t>
            </a:r>
            <a:r>
              <a:rPr lang="ru-RU" sz="2400" cap="none" dirty="0" err="1"/>
              <a:t>постигане</a:t>
            </a:r>
            <a:r>
              <a:rPr lang="ru-RU" sz="2400" cap="none" dirty="0"/>
              <a:t> на максимален </a:t>
            </a:r>
            <a:r>
              <a:rPr lang="ru-RU" sz="2400" cap="none" dirty="0" err="1"/>
              <a:t>ефект</a:t>
            </a:r>
            <a:r>
              <a:rPr lang="ru-RU" sz="2400" cap="none" dirty="0"/>
              <a:t> с </a:t>
            </a:r>
            <a:r>
              <a:rPr lang="ru-RU" sz="2400" cap="none" dirty="0" err="1"/>
              <a:t>ограничените</a:t>
            </a:r>
            <a:r>
              <a:rPr lang="ru-RU" sz="2400" cap="none" dirty="0"/>
              <a:t> </a:t>
            </a:r>
            <a:r>
              <a:rPr lang="ru-RU" sz="2400" cap="none" dirty="0" err="1"/>
              <a:t>ресурси</a:t>
            </a:r>
            <a:r>
              <a:rPr lang="ru-RU" sz="2400" cap="none" dirty="0"/>
              <a:t>, с които </a:t>
            </a:r>
            <a:r>
              <a:rPr lang="ru-RU" sz="2400" cap="none" dirty="0" err="1" smtClean="0"/>
              <a:t>разполага</a:t>
            </a:r>
            <a:r>
              <a:rPr lang="ru-RU" sz="2400" cap="none" dirty="0" smtClean="0"/>
              <a:t> общината. </a:t>
            </a:r>
            <a:br>
              <a:rPr lang="ru-RU" sz="2400" cap="none" dirty="0" smtClean="0"/>
            </a:br>
            <a:r>
              <a:rPr lang="ru-RU" sz="2400" cap="none" dirty="0" smtClean="0"/>
              <a:t>	</a:t>
            </a:r>
            <a:endParaRPr lang="en-US" sz="2400" cap="non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1" y="374470"/>
            <a:ext cx="10610805" cy="122790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Определяне на зони за прилагане на интегриран подход за удовлетворяване на идентифицираните нужди и за подкрепа на потенциалите за развитие и на възможностите за сътрудничество с други </a:t>
            </a:r>
            <a:r>
              <a:rPr lang="ru-RU" dirty="0" smtClean="0"/>
              <a:t>общини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7554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title"/>
          </p:nvPr>
        </p:nvSpPr>
        <p:spPr>
          <a:xfrm>
            <a:off x="707569" y="587829"/>
            <a:ext cx="10961914" cy="1012371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Такива </a:t>
            </a:r>
            <a:r>
              <a:rPr lang="ru-RU" dirty="0" err="1" smtClean="0"/>
              <a:t>зони</a:t>
            </a:r>
            <a:r>
              <a:rPr lang="ru-RU" dirty="0" smtClean="0"/>
              <a:t> могат да бъдат: </a:t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endParaRPr lang="bg-BG" dirty="0"/>
          </a:p>
        </p:txBody>
      </p:sp>
      <p:sp>
        <p:nvSpPr>
          <p:cNvPr id="3" name="Контейнер за съдържание 2"/>
          <p:cNvSpPr>
            <a:spLocks noGrp="1"/>
          </p:cNvSpPr>
          <p:nvPr>
            <p:ph sz="half" idx="1"/>
          </p:nvPr>
        </p:nvSpPr>
        <p:spPr>
          <a:xfrm>
            <a:off x="380204" y="1679251"/>
            <a:ext cx="11464246" cy="2820004"/>
          </a:xfrm>
        </p:spPr>
        <p:txBody>
          <a:bodyPr>
            <a:noAutofit/>
          </a:bodyPr>
          <a:lstStyle/>
          <a:p>
            <a:r>
              <a:rPr lang="ru-RU" sz="2400" b="1" dirty="0" smtClean="0"/>
              <a:t>Зона 1:</a:t>
            </a:r>
            <a:r>
              <a:rPr lang="ru-RU" sz="2400" dirty="0" smtClean="0"/>
              <a:t> </a:t>
            </a:r>
            <a:r>
              <a:rPr lang="ru-RU" sz="2400" u="sng" dirty="0" smtClean="0"/>
              <a:t>Общински център – с. Лесичово</a:t>
            </a:r>
            <a:r>
              <a:rPr lang="ru-RU" sz="2400" dirty="0" smtClean="0"/>
              <a:t>. </a:t>
            </a:r>
            <a:r>
              <a:rPr lang="bg-BG" sz="2400" dirty="0" smtClean="0"/>
              <a:t>Приоритетното </a:t>
            </a:r>
            <a:r>
              <a:rPr lang="bg-BG" sz="2400" dirty="0"/>
              <a:t>насочване на ресурси в тази зона ще допринесе за по-доброто обслужване на населението от цялата община, </a:t>
            </a:r>
            <a:r>
              <a:rPr lang="bg-BG" sz="2400" dirty="0" smtClean="0"/>
              <a:t>подобряване </a:t>
            </a:r>
            <a:r>
              <a:rPr lang="bg-BG" sz="2400" dirty="0"/>
              <a:t>качеството на предлаганите услуги, повишаване на административния капацитет и др</a:t>
            </a:r>
            <a:r>
              <a:rPr lang="bg-BG" sz="2400" dirty="0" smtClean="0"/>
              <a:t>.</a:t>
            </a:r>
          </a:p>
          <a:p>
            <a:r>
              <a:rPr lang="ru-RU" sz="2400" b="1" dirty="0"/>
              <a:t>Зона 2</a:t>
            </a:r>
            <a:r>
              <a:rPr lang="ru-RU" sz="2400" dirty="0"/>
              <a:t>: </a:t>
            </a:r>
            <a:r>
              <a:rPr lang="ru-RU" sz="2400" u="sng" dirty="0"/>
              <a:t>Зона за развитие на </a:t>
            </a:r>
            <a:r>
              <a:rPr lang="ru-RU" sz="2400" u="sng" dirty="0" err="1" smtClean="0"/>
              <a:t>туризъм</a:t>
            </a:r>
            <a:r>
              <a:rPr lang="ru-RU" sz="2400" dirty="0"/>
              <a:t>. </a:t>
            </a:r>
            <a:r>
              <a:rPr lang="ru-RU" sz="2400" dirty="0" smtClean="0"/>
              <a:t>Проблема е </a:t>
            </a:r>
            <a:r>
              <a:rPr lang="ru-RU" sz="2400" dirty="0" err="1" smtClean="0"/>
              <a:t>слабата</a:t>
            </a:r>
            <a:r>
              <a:rPr lang="ru-RU" sz="2400" dirty="0" smtClean="0"/>
              <a:t> </a:t>
            </a:r>
            <a:r>
              <a:rPr lang="ru-RU" sz="2400" dirty="0" err="1"/>
              <a:t>проученост</a:t>
            </a:r>
            <a:r>
              <a:rPr lang="ru-RU" sz="2400" dirty="0"/>
              <a:t> и </a:t>
            </a:r>
            <a:r>
              <a:rPr lang="ru-RU" sz="2400" dirty="0" err="1"/>
              <a:t>лошо</a:t>
            </a:r>
            <a:r>
              <a:rPr lang="ru-RU" sz="2400" dirty="0"/>
              <a:t> </a:t>
            </a:r>
            <a:r>
              <a:rPr lang="ru-RU" sz="2400" dirty="0" err="1"/>
              <a:t>състояние</a:t>
            </a:r>
            <a:r>
              <a:rPr lang="ru-RU" sz="2400" dirty="0"/>
              <a:t> на </a:t>
            </a:r>
            <a:r>
              <a:rPr lang="ru-RU" sz="2400" dirty="0" err="1"/>
              <a:t>някои</a:t>
            </a:r>
            <a:r>
              <a:rPr lang="ru-RU" sz="2400" dirty="0"/>
              <a:t> от </a:t>
            </a:r>
            <a:r>
              <a:rPr lang="ru-RU" sz="2400" dirty="0" err="1"/>
              <a:t>недвижимите</a:t>
            </a:r>
            <a:r>
              <a:rPr lang="ru-RU" sz="2400" dirty="0"/>
              <a:t> </a:t>
            </a:r>
            <a:r>
              <a:rPr lang="ru-RU" sz="2400" dirty="0" err="1"/>
              <a:t>културни</a:t>
            </a:r>
            <a:r>
              <a:rPr lang="ru-RU" sz="2400" dirty="0"/>
              <a:t> ценности </a:t>
            </a:r>
            <a:r>
              <a:rPr lang="ru-RU" sz="2400" dirty="0" smtClean="0"/>
              <a:t>в общината</a:t>
            </a:r>
            <a:r>
              <a:rPr lang="ru-RU" sz="2400" dirty="0"/>
              <a:t>. </a:t>
            </a:r>
            <a:r>
              <a:rPr lang="ru-RU" sz="2400" dirty="0" err="1"/>
              <a:t>Недостатъчна</a:t>
            </a:r>
            <a:r>
              <a:rPr lang="ru-RU" sz="2400" dirty="0"/>
              <a:t> </a:t>
            </a:r>
            <a:r>
              <a:rPr lang="ru-RU" sz="2400" dirty="0" smtClean="0"/>
              <a:t>популяризация, </a:t>
            </a:r>
            <a:r>
              <a:rPr lang="ru-RU" sz="2400" dirty="0" err="1" smtClean="0"/>
              <a:t>липса</a:t>
            </a:r>
            <a:r>
              <a:rPr lang="ru-RU" sz="2400" dirty="0" smtClean="0"/>
              <a:t> </a:t>
            </a:r>
            <a:r>
              <a:rPr lang="ru-RU" sz="2400" dirty="0"/>
              <a:t>на </a:t>
            </a:r>
            <a:r>
              <a:rPr lang="ru-RU" sz="2400" dirty="0" err="1"/>
              <a:t>туристическа</a:t>
            </a:r>
            <a:r>
              <a:rPr lang="ru-RU" sz="2400" dirty="0"/>
              <a:t> инфраструктура и </a:t>
            </a:r>
            <a:r>
              <a:rPr lang="ru-RU" sz="2400" dirty="0" err="1" smtClean="0"/>
              <a:t>липса</a:t>
            </a:r>
            <a:r>
              <a:rPr lang="ru-RU" sz="2400" dirty="0" smtClean="0"/>
              <a:t> на места за </a:t>
            </a:r>
            <a:r>
              <a:rPr lang="ru-RU" sz="2400" dirty="0" err="1" smtClean="0"/>
              <a:t>отсядане</a:t>
            </a:r>
            <a:r>
              <a:rPr lang="ru-RU" sz="2400" dirty="0" smtClean="0"/>
              <a:t>.   </a:t>
            </a:r>
            <a:endParaRPr lang="bg-BG" sz="2400" dirty="0"/>
          </a:p>
          <a:p>
            <a:endParaRPr lang="bg-BG" sz="2400" dirty="0"/>
          </a:p>
        </p:txBody>
      </p:sp>
      <p:sp>
        <p:nvSpPr>
          <p:cNvPr id="5" name="Заглавие 1"/>
          <p:cNvSpPr txBox="1">
            <a:spLocks/>
          </p:cNvSpPr>
          <p:nvPr/>
        </p:nvSpPr>
        <p:spPr>
          <a:xfrm>
            <a:off x="631370" y="1796144"/>
            <a:ext cx="10961914" cy="1012371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 fontScale="97500"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endParaRPr lang="bg-BG" dirty="0"/>
          </a:p>
        </p:txBody>
      </p:sp>
      <p:sp>
        <p:nvSpPr>
          <p:cNvPr id="6" name="Правоъгълник 5"/>
          <p:cNvSpPr/>
          <p:nvPr/>
        </p:nvSpPr>
        <p:spPr>
          <a:xfrm>
            <a:off x="707569" y="5013735"/>
            <a:ext cx="10961913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/>
              <a:t>Могат </a:t>
            </a:r>
            <a:r>
              <a:rPr lang="ru-RU" sz="2400" dirty="0"/>
              <a:t>да бъдат </a:t>
            </a:r>
            <a:r>
              <a:rPr lang="ru-RU" sz="2400" dirty="0" err="1"/>
              <a:t>дефинирани</a:t>
            </a:r>
            <a:r>
              <a:rPr lang="ru-RU" sz="2400" dirty="0"/>
              <a:t> неограничен </a:t>
            </a:r>
            <a:r>
              <a:rPr lang="ru-RU" sz="2400" dirty="0" err="1"/>
              <a:t>брой</a:t>
            </a:r>
            <a:r>
              <a:rPr lang="ru-RU" sz="2400" dirty="0"/>
              <a:t> </a:t>
            </a:r>
            <a:r>
              <a:rPr lang="ru-RU" sz="2400" dirty="0" err="1"/>
              <a:t>зони</a:t>
            </a:r>
            <a:r>
              <a:rPr lang="ru-RU" sz="2400" dirty="0"/>
              <a:t> за въздействие, но </a:t>
            </a:r>
            <a:r>
              <a:rPr lang="ru-RU" sz="2400" dirty="0" err="1" smtClean="0"/>
              <a:t>следва</a:t>
            </a:r>
            <a:r>
              <a:rPr lang="ru-RU" sz="2400" dirty="0" smtClean="0"/>
              <a:t> </a:t>
            </a:r>
            <a:r>
              <a:rPr lang="ru-RU" sz="2400" dirty="0"/>
              <a:t>да бъдат </a:t>
            </a:r>
            <a:r>
              <a:rPr lang="ru-RU" sz="2400" dirty="0" err="1"/>
              <a:t>подбрани</a:t>
            </a:r>
            <a:r>
              <a:rPr lang="ru-RU" sz="2400" dirty="0"/>
              <a:t> </a:t>
            </a:r>
            <a:r>
              <a:rPr lang="ru-RU" sz="2400" dirty="0" smtClean="0"/>
              <a:t>такива, </a:t>
            </a:r>
            <a:r>
              <a:rPr lang="ru-RU" sz="2400" dirty="0"/>
              <a:t>които имат най-</a:t>
            </a:r>
            <a:r>
              <a:rPr lang="ru-RU" sz="2400" dirty="0" err="1"/>
              <a:t>голям</a:t>
            </a:r>
            <a:r>
              <a:rPr lang="ru-RU" sz="2400" dirty="0"/>
              <a:t> потенциал да </a:t>
            </a:r>
            <a:r>
              <a:rPr lang="ru-RU" sz="2400" dirty="0" err="1"/>
              <a:t>повлияят</a:t>
            </a:r>
            <a:r>
              <a:rPr lang="ru-RU" sz="2400" dirty="0"/>
              <a:t> </a:t>
            </a:r>
            <a:r>
              <a:rPr lang="ru-RU" sz="2400" dirty="0" err="1"/>
              <a:t>върху</a:t>
            </a:r>
            <a:r>
              <a:rPr lang="ru-RU" sz="2400" dirty="0"/>
              <a:t> социално-</a:t>
            </a:r>
            <a:r>
              <a:rPr lang="ru-RU" sz="2400" dirty="0" err="1"/>
              <a:t>икономическото</a:t>
            </a:r>
            <a:r>
              <a:rPr lang="ru-RU" sz="2400" dirty="0"/>
              <a:t> развитие на общината.</a:t>
            </a:r>
            <a:endParaRPr lang="bg-BG" sz="2400" dirty="0"/>
          </a:p>
        </p:txBody>
      </p:sp>
    </p:spTree>
    <p:extLst>
      <p:ext uri="{BB962C8B-B14F-4D97-AF65-F5344CB8AC3E}">
        <p14:creationId xmlns:p14="http://schemas.microsoft.com/office/powerpoint/2010/main" val="8296955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1767840"/>
            <a:ext cx="10680474" cy="4226560"/>
          </a:xfrm>
        </p:spPr>
        <p:txBody>
          <a:bodyPr>
            <a:normAutofit/>
          </a:bodyPr>
          <a:lstStyle/>
          <a:p>
            <a:r>
              <a:rPr lang="ru-RU" sz="3200" dirty="0" err="1"/>
              <a:t>Програмата</a:t>
            </a:r>
            <a:r>
              <a:rPr lang="ru-RU" sz="3200" dirty="0"/>
              <a:t> за реализация на Плана за интегрирано развитие на общината </a:t>
            </a:r>
            <a:r>
              <a:rPr lang="ru-RU" sz="3200" dirty="0" err="1"/>
              <a:t>конкретизира</a:t>
            </a:r>
            <a:r>
              <a:rPr lang="ru-RU" sz="3200" dirty="0"/>
              <a:t> начина, </a:t>
            </a:r>
            <a:r>
              <a:rPr lang="ru-RU" sz="3200" dirty="0" err="1"/>
              <a:t>практическите</a:t>
            </a:r>
            <a:r>
              <a:rPr lang="ru-RU" sz="3200" dirty="0"/>
              <a:t> мерки, </a:t>
            </a:r>
            <a:r>
              <a:rPr lang="ru-RU" sz="3200" dirty="0" err="1"/>
              <a:t>инвестиционните</a:t>
            </a:r>
            <a:r>
              <a:rPr lang="ru-RU" sz="3200" dirty="0"/>
              <a:t> дейности и </a:t>
            </a:r>
            <a:r>
              <a:rPr lang="ru-RU" sz="3200" dirty="0" err="1"/>
              <a:t>проектните</a:t>
            </a:r>
            <a:r>
              <a:rPr lang="ru-RU" sz="3200" dirty="0"/>
              <a:t> идеи за </a:t>
            </a:r>
            <a:r>
              <a:rPr lang="ru-RU" sz="3200" dirty="0" err="1"/>
              <a:t>постигане</a:t>
            </a:r>
            <a:r>
              <a:rPr lang="ru-RU" sz="3200" dirty="0"/>
              <a:t> целите на развитието</a:t>
            </a:r>
            <a:r>
              <a:rPr lang="ru-RU" sz="3200" dirty="0" smtClean="0"/>
              <a:t>. </a:t>
            </a:r>
            <a:r>
              <a:rPr lang="ru-RU" sz="3200" dirty="0" err="1" smtClean="0"/>
              <a:t>Тя</a:t>
            </a:r>
            <a:r>
              <a:rPr lang="ru-RU" sz="3200" dirty="0" smtClean="0"/>
              <a:t> е с  период </a:t>
            </a:r>
            <a:r>
              <a:rPr lang="ru-RU" sz="3200" dirty="0"/>
              <a:t>на действие </a:t>
            </a:r>
            <a:r>
              <a:rPr lang="ru-RU" sz="3200" dirty="0" err="1"/>
              <a:t>седем</a:t>
            </a:r>
            <a:r>
              <a:rPr lang="ru-RU" sz="3200" dirty="0"/>
              <a:t> </a:t>
            </a:r>
            <a:r>
              <a:rPr lang="ru-RU" sz="3200" dirty="0" smtClean="0"/>
              <a:t>години</a:t>
            </a:r>
            <a:r>
              <a:rPr lang="ru-RU" sz="3200" dirty="0"/>
              <a:t/>
            </a:r>
            <a:br>
              <a:rPr lang="ru-RU" sz="3200" dirty="0"/>
            </a:b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1" y="391887"/>
            <a:ext cx="10610805" cy="1097280"/>
          </a:xfrm>
        </p:spPr>
        <p:txBody>
          <a:bodyPr/>
          <a:lstStyle/>
          <a:p>
            <a:pPr marL="0" indent="0">
              <a:buNone/>
            </a:pPr>
            <a:r>
              <a:rPr lang="ru-RU" dirty="0"/>
              <a:t>Програма за реализация на ПИРО и описание на интегрирания подход за </a:t>
            </a:r>
            <a:r>
              <a:rPr lang="ru-RU" dirty="0" smtClean="0"/>
              <a:t>развитие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1256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лавие 1"/>
          <p:cNvSpPr>
            <a:spLocks noGrp="1"/>
          </p:cNvSpPr>
          <p:nvPr>
            <p:ph type="ctrTitle"/>
          </p:nvPr>
        </p:nvSpPr>
        <p:spPr>
          <a:xfrm>
            <a:off x="705983" y="1317170"/>
            <a:ext cx="10582501" cy="5116287"/>
          </a:xfrm>
        </p:spPr>
        <p:txBody>
          <a:bodyPr>
            <a:normAutofit/>
          </a:bodyPr>
          <a:lstStyle/>
          <a:p>
            <a:r>
              <a:rPr lang="ru-RU" sz="2700" dirty="0"/>
              <a:t>•	</a:t>
            </a:r>
            <a:r>
              <a:rPr lang="ru-RU" sz="2700" dirty="0" err="1"/>
              <a:t>Списък</a:t>
            </a:r>
            <a:r>
              <a:rPr lang="ru-RU" sz="2700" dirty="0"/>
              <a:t> на предвидените мерки и дейности за реализация на плана</a:t>
            </a:r>
            <a:br>
              <a:rPr lang="ru-RU" sz="2700" dirty="0"/>
            </a:br>
            <a:r>
              <a:rPr lang="ru-RU" sz="2700" dirty="0"/>
              <a:t>•	Индикативен </a:t>
            </a:r>
            <a:r>
              <a:rPr lang="ru-RU" sz="2700" dirty="0" err="1"/>
              <a:t>списък</a:t>
            </a:r>
            <a:r>
              <a:rPr lang="ru-RU" sz="2700" dirty="0"/>
              <a:t> на </a:t>
            </a:r>
            <a:r>
              <a:rPr lang="ru-RU" sz="2700" dirty="0" err="1"/>
              <a:t>важни</a:t>
            </a:r>
            <a:r>
              <a:rPr lang="ru-RU" sz="2700" dirty="0"/>
              <a:t> за общината </a:t>
            </a:r>
            <a:r>
              <a:rPr lang="ru-RU" sz="2700" dirty="0" err="1"/>
              <a:t>проекти</a:t>
            </a:r>
            <a:r>
              <a:rPr lang="ru-RU" sz="2700" dirty="0"/>
              <a:t>, които ще се </a:t>
            </a:r>
            <a:r>
              <a:rPr lang="ru-RU" sz="2700" dirty="0" err="1"/>
              <a:t>разработват</a:t>
            </a:r>
            <a:r>
              <a:rPr lang="ru-RU" sz="2700" dirty="0"/>
              <a:t> и </a:t>
            </a:r>
            <a:r>
              <a:rPr lang="ru-RU" sz="2700" dirty="0" err="1"/>
              <a:t>изпълняват</a:t>
            </a:r>
            <a:r>
              <a:rPr lang="ru-RU" sz="2700" dirty="0"/>
              <a:t> в рамките на </a:t>
            </a:r>
            <a:r>
              <a:rPr lang="ru-RU" sz="2700" dirty="0" err="1"/>
              <a:t>програмата</a:t>
            </a:r>
            <a:r>
              <a:rPr lang="ru-RU" sz="2700" dirty="0"/>
              <a:t> </a:t>
            </a:r>
            <a:br>
              <a:rPr lang="ru-RU" sz="2700" dirty="0"/>
            </a:br>
            <a:r>
              <a:rPr lang="ru-RU" sz="2700" dirty="0"/>
              <a:t>•	Индикативна </a:t>
            </a:r>
            <a:r>
              <a:rPr lang="ru-RU" sz="2700" dirty="0" err="1"/>
              <a:t>финансова</a:t>
            </a:r>
            <a:r>
              <a:rPr lang="ru-RU" sz="2700" dirty="0"/>
              <a:t> таблица </a:t>
            </a:r>
            <a:br>
              <a:rPr lang="ru-RU" sz="2700" dirty="0"/>
            </a:br>
            <a:r>
              <a:rPr lang="ru-RU" sz="2700" dirty="0"/>
              <a:t> </a:t>
            </a:r>
            <a:r>
              <a:rPr lang="ru-RU" sz="3100" dirty="0" smtClean="0"/>
              <a:t/>
            </a:r>
            <a:br>
              <a:rPr lang="ru-RU" sz="3100" dirty="0" smtClean="0"/>
            </a:br>
            <a:r>
              <a:rPr lang="ru-RU" sz="3100" dirty="0" smtClean="0"/>
              <a:t>	</a:t>
            </a:r>
            <a:r>
              <a:rPr lang="ru-RU" sz="2700" dirty="0" err="1" smtClean="0"/>
              <a:t>Програмата</a:t>
            </a:r>
            <a:r>
              <a:rPr lang="ru-RU" sz="2700" dirty="0" smtClean="0"/>
              <a:t> </a:t>
            </a:r>
            <a:r>
              <a:rPr lang="ru-RU" sz="2700" dirty="0"/>
              <a:t>за реализация и </a:t>
            </a:r>
            <a:r>
              <a:rPr lang="ru-RU" sz="2700" dirty="0" err="1"/>
              <a:t>приложенията</a:t>
            </a:r>
            <a:r>
              <a:rPr lang="ru-RU" sz="2700" dirty="0"/>
              <a:t> към </a:t>
            </a:r>
            <a:r>
              <a:rPr lang="ru-RU" sz="2700" dirty="0" err="1"/>
              <a:t>нея</a:t>
            </a:r>
            <a:r>
              <a:rPr lang="ru-RU" sz="2700" dirty="0"/>
              <a:t> подлежат на периодична актуализация с цел включване на нови мерки, дейности, </a:t>
            </a:r>
            <a:r>
              <a:rPr lang="ru-RU" sz="2700" dirty="0" err="1"/>
              <a:t>проекти</a:t>
            </a:r>
            <a:r>
              <a:rPr lang="ru-RU" sz="2700" dirty="0"/>
              <a:t> или </a:t>
            </a:r>
            <a:r>
              <a:rPr lang="ru-RU" sz="2700" dirty="0" err="1"/>
              <a:t>източници</a:t>
            </a:r>
            <a:r>
              <a:rPr lang="ru-RU" sz="2700" dirty="0"/>
              <a:t> на </a:t>
            </a:r>
            <a:r>
              <a:rPr lang="ru-RU" sz="2700" dirty="0" err="1"/>
              <a:t>финансиране</a:t>
            </a:r>
            <a:r>
              <a:rPr lang="ru-RU" sz="2700" dirty="0" smtClean="0"/>
              <a:t>.</a:t>
            </a:r>
            <a:r>
              <a:rPr lang="ru-RU" sz="2700" dirty="0"/>
              <a:t/>
            </a:r>
            <a:br>
              <a:rPr lang="ru-RU" sz="2700" dirty="0"/>
            </a:br>
            <a:endParaRPr lang="bg-BG" sz="2700" dirty="0"/>
          </a:p>
        </p:txBody>
      </p:sp>
      <p:sp>
        <p:nvSpPr>
          <p:cNvPr id="3" name="Подзаглавие 2"/>
          <p:cNvSpPr>
            <a:spLocks noGrp="1"/>
          </p:cNvSpPr>
          <p:nvPr>
            <p:ph type="subTitle" idx="1"/>
          </p:nvPr>
        </p:nvSpPr>
        <p:spPr>
          <a:xfrm>
            <a:off x="803954" y="349553"/>
            <a:ext cx="10691359" cy="695476"/>
          </a:xfrm>
        </p:spPr>
        <p:txBody>
          <a:bodyPr>
            <a:noAutofit/>
          </a:bodyPr>
          <a:lstStyle/>
          <a:p>
            <a:r>
              <a:rPr lang="ru-RU" sz="2800" dirty="0" err="1"/>
              <a:t>Основни</a:t>
            </a:r>
            <a:r>
              <a:rPr lang="ru-RU" sz="2800" dirty="0"/>
              <a:t> </a:t>
            </a:r>
            <a:r>
              <a:rPr lang="ru-RU" sz="2800" dirty="0" err="1"/>
              <a:t>компоненти</a:t>
            </a:r>
            <a:r>
              <a:rPr lang="ru-RU" sz="2800" dirty="0"/>
              <a:t> на </a:t>
            </a:r>
            <a:r>
              <a:rPr lang="ru-RU" sz="2800" dirty="0" err="1"/>
              <a:t>програмата</a:t>
            </a:r>
            <a:r>
              <a:rPr lang="ru-RU" sz="2800" dirty="0"/>
              <a:t> за реализация са:</a:t>
            </a:r>
            <a:endParaRPr lang="bg-BG" sz="2800" dirty="0"/>
          </a:p>
        </p:txBody>
      </p:sp>
    </p:spTree>
    <p:extLst>
      <p:ext uri="{BB962C8B-B14F-4D97-AF65-F5344CB8AC3E}">
        <p14:creationId xmlns:p14="http://schemas.microsoft.com/office/powerpoint/2010/main" val="2747534733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2727</TotalTime>
  <Words>367</Words>
  <Application>Microsoft Office PowerPoint</Application>
  <PresentationFormat>Widescreen</PresentationFormat>
  <Paragraphs>26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6" baseType="lpstr">
      <vt:lpstr>Calibri</vt:lpstr>
      <vt:lpstr>Century Gothic</vt:lpstr>
      <vt:lpstr>Wingdings 3</vt:lpstr>
      <vt:lpstr>Slice</vt:lpstr>
      <vt:lpstr>ОБЛАСТЕН СЪВЕТ ЗА РАЗВИТИЕ 05.06.2023 г. </vt:lpstr>
      <vt:lpstr> Плана за интегрирано развитие на община Лесичово е разработен от външна фирма със съдействието на общината.   Приет е с Решение № 372 на Общински съвет Лесичово на заседание проведено на 30 юни 2022 г. с протокол № 47 </vt:lpstr>
      <vt:lpstr>PowerPoint Presentation</vt:lpstr>
      <vt:lpstr>Сред основните принципи, на които се основава провеждането на държавната политика е принципът на партньорство, публичност и прозрачност - важен механизъм за повишаване на устойчивостта на взетите решения и планираните цели и задачи, за ефективността на тяхната реализация</vt:lpstr>
      <vt:lpstr>PowerPoint Presentation</vt:lpstr>
      <vt:lpstr> Зоните за прилагане на интегриран подход се определят на базата на общи характеристики на определена територия и/или общи проблеми или потенциали за развитие.  Приоритетните зони за въздействие са определени на база на анализ на силните и слабите страни, както и на потенциалите за развитие.   Целта на определянето на приоритетни зони за въздействие е постигане на максимален ефект с ограничените ресурси, с които разполага общината.   </vt:lpstr>
      <vt:lpstr>Такива зони могат да бъдат:   </vt:lpstr>
      <vt:lpstr>Програмата за реализация на Плана за интегрирано развитие на общината конкретизира начина, практическите мерки, инвестиционните дейности и проектните идеи за постигане целите на развитието. Тя е с  период на действие седем години </vt:lpstr>
      <vt:lpstr>• Списък на предвидените мерки и дейности за реализация на плана • Индикативен списък на важни за общината проекти, които ще се разработват и изпълняват в рамките на програмата  • Индикативна финансова таблица     Програмата за реализация и приложенията към нея подлежат на периодична актуализация с цел включване на нови мерки, дейности, проекти или източници на финансиране. </vt:lpstr>
      <vt:lpstr> За наблюдението и оценката се изгражда система, която включва формите и начините за събиране на информация, индикаторите за наблюдение, органа за наблюдение и организацията на работата по наблюдението и оценката, както и системата на докладване и осигуряване на информация и публичност.   Целта на системата за наблюдение и оценка на изпълнението на ПИРО е осигуряването на ефективно изпълнение на плана, с оглед постигане на целите за интегрирано устойчиво местно развитие и ефикасно разходване на ресурсите за реализация на планираните дейности и проекти.  Предмет на наблюдението и оценката е изпълнението на целите и приоритетите на плана на основата на резултатите от подготовката и изпълнението на мерките и проектите, включени в Програмата за реализация на плана и на база на определените индикатори за наблюдение и оценка.  </vt:lpstr>
      <vt:lpstr>PowerPoint Presentation</vt:lpstr>
      <vt:lpstr> В цялостния процес на наблюдение и оценка при спазване на принципа за партньорство участват общинският съвет, кметът на общината, кметовете на кметства и кметските наместници, общинската администрация, социалните и икономическите партньори, неправителствените организации, представителите на гражданското общество в общината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ОБЛАСТЕН СЪВЕТ ЗА РАЗВИТИЕ</dc:title>
  <dc:creator>Gergana Kaloyanova</dc:creator>
  <cp:lastModifiedBy>Gergana Kaloyanova</cp:lastModifiedBy>
  <cp:revision>21</cp:revision>
  <cp:lastPrinted>2023-06-02T08:40:44Z</cp:lastPrinted>
  <dcterms:created xsi:type="dcterms:W3CDTF">2021-11-16T11:06:13Z</dcterms:created>
  <dcterms:modified xsi:type="dcterms:W3CDTF">2023-06-02T08:45:27Z</dcterms:modified>
</cp:coreProperties>
</file>

<file path=docProps/thumbnail.jpeg>
</file>