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14"/>
  </p:handoutMasterIdLst>
  <p:sldIdLst>
    <p:sldId id="256" r:id="rId2"/>
    <p:sldId id="269" r:id="rId3"/>
    <p:sldId id="257" r:id="rId4"/>
    <p:sldId id="258" r:id="rId5"/>
    <p:sldId id="264" r:id="rId6"/>
    <p:sldId id="259" r:id="rId7"/>
    <p:sldId id="265" r:id="rId8"/>
    <p:sldId id="261" r:id="rId9"/>
    <p:sldId id="266" r:id="rId10"/>
    <p:sldId id="260" r:id="rId11"/>
    <p:sldId id="268" r:id="rId12"/>
    <p:sldId id="267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C0177-1BB5-4E5C-BCAE-B1FD87E9ABD1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2DCB2-4BDE-4CAE-A549-65418B7C5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6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028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547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45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2080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64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728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16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97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0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2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4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1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5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26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1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6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0F61AE-D61D-4C28-B70C-EC1EB0CD321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253280D-FDAC-4393-AB7E-DA63672BF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468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685800"/>
            <a:ext cx="10419217" cy="1508760"/>
          </a:xfrm>
        </p:spPr>
        <p:txBody>
          <a:bodyPr>
            <a:normAutofit/>
          </a:bodyPr>
          <a:lstStyle/>
          <a:p>
            <a:r>
              <a:rPr lang="bg-BG" sz="4000" b="1" dirty="0" smtClean="0"/>
              <a:t>ОБЛАСТЕН СЪВЕТ ЗА РАЗВИТИЕ</a:t>
            </a:r>
            <a:r>
              <a:rPr lang="bg-BG" sz="4000" dirty="0"/>
              <a:t/>
            </a:r>
            <a:br>
              <a:rPr lang="bg-BG" sz="4000" dirty="0"/>
            </a:br>
            <a:r>
              <a:rPr lang="en-US" sz="2800" b="1" dirty="0" smtClean="0"/>
              <a:t>05</a:t>
            </a:r>
            <a:r>
              <a:rPr lang="bg-BG" sz="2800" b="1" dirty="0" smtClean="0"/>
              <a:t>.0</a:t>
            </a:r>
            <a:r>
              <a:rPr lang="en-US" sz="2800" b="1" dirty="0" smtClean="0"/>
              <a:t>6</a:t>
            </a:r>
            <a:r>
              <a:rPr lang="bg-BG" sz="2800" b="1" dirty="0" smtClean="0"/>
              <a:t>.202</a:t>
            </a:r>
            <a:r>
              <a:rPr lang="en-US" sz="2800" b="1" dirty="0" smtClean="0"/>
              <a:t>3</a:t>
            </a:r>
            <a:r>
              <a:rPr lang="bg-BG" sz="2800" b="1" dirty="0" smtClean="0"/>
              <a:t> г. 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3930952"/>
            <a:ext cx="8694919" cy="1947333"/>
          </a:xfrm>
        </p:spPr>
        <p:txBody>
          <a:bodyPr/>
          <a:lstStyle/>
          <a:p>
            <a:r>
              <a:rPr lang="bg-BG" b="1" dirty="0" smtClean="0"/>
              <a:t>ПИРО на Община ЛЕСИЧОВО</a:t>
            </a:r>
          </a:p>
        </p:txBody>
      </p:sp>
    </p:spTree>
    <p:extLst>
      <p:ext uri="{BB962C8B-B14F-4D97-AF65-F5344CB8AC3E}">
        <p14:creationId xmlns:p14="http://schemas.microsoft.com/office/powerpoint/2010/main" val="160668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1436915"/>
            <a:ext cx="10680474" cy="476794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	За </a:t>
            </a:r>
            <a:r>
              <a:rPr lang="ru-RU" sz="2200" dirty="0" err="1"/>
              <a:t>наблюдението</a:t>
            </a:r>
            <a:r>
              <a:rPr lang="ru-RU" sz="2200" dirty="0"/>
              <a:t> и </a:t>
            </a:r>
            <a:r>
              <a:rPr lang="ru-RU" sz="2200" dirty="0" err="1"/>
              <a:t>оценката</a:t>
            </a:r>
            <a:r>
              <a:rPr lang="ru-RU" sz="2200" dirty="0"/>
              <a:t> се </a:t>
            </a:r>
            <a:r>
              <a:rPr lang="ru-RU" sz="2200" dirty="0" err="1"/>
              <a:t>изгражда</a:t>
            </a:r>
            <a:r>
              <a:rPr lang="ru-RU" sz="2200" dirty="0"/>
              <a:t> система, </a:t>
            </a:r>
            <a:r>
              <a:rPr lang="ru-RU" sz="2200" dirty="0" err="1"/>
              <a:t>която</a:t>
            </a:r>
            <a:r>
              <a:rPr lang="ru-RU" sz="2200" dirty="0"/>
              <a:t> </a:t>
            </a:r>
            <a:r>
              <a:rPr lang="ru-RU" sz="2200" dirty="0" err="1"/>
              <a:t>включва</a:t>
            </a:r>
            <a:r>
              <a:rPr lang="ru-RU" sz="2200" dirty="0"/>
              <a:t> </a:t>
            </a:r>
            <a:r>
              <a:rPr lang="ru-RU" sz="2200" dirty="0" err="1"/>
              <a:t>формите</a:t>
            </a:r>
            <a:r>
              <a:rPr lang="ru-RU" sz="2200" dirty="0"/>
              <a:t> и начините за </a:t>
            </a:r>
            <a:r>
              <a:rPr lang="ru-RU" sz="2200" dirty="0" err="1"/>
              <a:t>събиране</a:t>
            </a:r>
            <a:r>
              <a:rPr lang="ru-RU" sz="2200" dirty="0"/>
              <a:t> на информация, </a:t>
            </a:r>
            <a:r>
              <a:rPr lang="ru-RU" sz="2200" dirty="0" err="1"/>
              <a:t>индикаторите</a:t>
            </a:r>
            <a:r>
              <a:rPr lang="ru-RU" sz="2200" dirty="0"/>
              <a:t> за наблюдение, органа за наблюдение и </a:t>
            </a:r>
            <a:r>
              <a:rPr lang="ru-RU" sz="2200" dirty="0" err="1"/>
              <a:t>организацията</a:t>
            </a:r>
            <a:r>
              <a:rPr lang="ru-RU" sz="2200" dirty="0"/>
              <a:t> на работата по </a:t>
            </a:r>
            <a:r>
              <a:rPr lang="ru-RU" sz="2200" dirty="0" err="1"/>
              <a:t>наблюдението</a:t>
            </a:r>
            <a:r>
              <a:rPr lang="ru-RU" sz="2200" dirty="0"/>
              <a:t> и </a:t>
            </a:r>
            <a:r>
              <a:rPr lang="ru-RU" sz="2200" dirty="0" err="1"/>
              <a:t>оценката</a:t>
            </a:r>
            <a:r>
              <a:rPr lang="ru-RU" sz="2200" dirty="0"/>
              <a:t>, </a:t>
            </a:r>
            <a:r>
              <a:rPr lang="ru-RU" sz="2200" dirty="0" err="1"/>
              <a:t>както</a:t>
            </a:r>
            <a:r>
              <a:rPr lang="ru-RU" sz="2200" dirty="0"/>
              <a:t> и </a:t>
            </a:r>
            <a:r>
              <a:rPr lang="ru-RU" sz="2200" dirty="0" err="1"/>
              <a:t>системата</a:t>
            </a:r>
            <a:r>
              <a:rPr lang="ru-RU" sz="2200" dirty="0"/>
              <a:t> на </a:t>
            </a:r>
            <a:r>
              <a:rPr lang="ru-RU" sz="2200" dirty="0" err="1"/>
              <a:t>докладване</a:t>
            </a:r>
            <a:r>
              <a:rPr lang="ru-RU" sz="2200" dirty="0"/>
              <a:t> и осигуряване на информация и </a:t>
            </a:r>
            <a:r>
              <a:rPr lang="ru-RU" sz="2200" dirty="0" err="1"/>
              <a:t>публичност</a:t>
            </a:r>
            <a:r>
              <a:rPr lang="ru-RU" sz="2200" dirty="0"/>
              <a:t>. </a:t>
            </a:r>
            <a:br>
              <a:rPr lang="ru-RU" sz="2200" dirty="0"/>
            </a:br>
            <a:r>
              <a:rPr lang="ru-RU" sz="2200" dirty="0" smtClean="0"/>
              <a:t>	</a:t>
            </a:r>
            <a:r>
              <a:rPr lang="ru-RU" sz="2200" dirty="0" err="1" smtClean="0"/>
              <a:t>Целта</a:t>
            </a:r>
            <a:r>
              <a:rPr lang="ru-RU" sz="2200" dirty="0" smtClean="0"/>
              <a:t> </a:t>
            </a:r>
            <a:r>
              <a:rPr lang="ru-RU" sz="2200" dirty="0"/>
              <a:t>на </a:t>
            </a:r>
            <a:r>
              <a:rPr lang="ru-RU" sz="2200" dirty="0" err="1"/>
              <a:t>системата</a:t>
            </a:r>
            <a:r>
              <a:rPr lang="ru-RU" sz="2200" dirty="0"/>
              <a:t> за наблюдение и оценка на </a:t>
            </a:r>
            <a:r>
              <a:rPr lang="ru-RU" sz="2200" dirty="0" err="1"/>
              <a:t>изпълнението</a:t>
            </a:r>
            <a:r>
              <a:rPr lang="ru-RU" sz="2200" dirty="0"/>
              <a:t> на ПИРО е </a:t>
            </a:r>
            <a:r>
              <a:rPr lang="ru-RU" sz="2200" dirty="0" err="1"/>
              <a:t>осигуряването</a:t>
            </a:r>
            <a:r>
              <a:rPr lang="ru-RU" sz="2200" dirty="0"/>
              <a:t> на ефективно </a:t>
            </a:r>
            <a:r>
              <a:rPr lang="ru-RU" sz="2200" dirty="0" err="1"/>
              <a:t>изпълнение</a:t>
            </a:r>
            <a:r>
              <a:rPr lang="ru-RU" sz="2200" dirty="0"/>
              <a:t> на плана, с </a:t>
            </a:r>
            <a:r>
              <a:rPr lang="ru-RU" sz="2200" dirty="0" err="1"/>
              <a:t>оглед</a:t>
            </a:r>
            <a:r>
              <a:rPr lang="ru-RU" sz="2200" dirty="0"/>
              <a:t> </a:t>
            </a:r>
            <a:r>
              <a:rPr lang="ru-RU" sz="2200" dirty="0" err="1"/>
              <a:t>постигане</a:t>
            </a:r>
            <a:r>
              <a:rPr lang="ru-RU" sz="2200" dirty="0"/>
              <a:t> на целите за интегрирано устойчиво местно развитие и </a:t>
            </a:r>
            <a:r>
              <a:rPr lang="ru-RU" sz="2200" dirty="0" err="1"/>
              <a:t>ефикасно</a:t>
            </a:r>
            <a:r>
              <a:rPr lang="ru-RU" sz="2200" dirty="0"/>
              <a:t> </a:t>
            </a:r>
            <a:r>
              <a:rPr lang="ru-RU" sz="2200" dirty="0" err="1"/>
              <a:t>разходване</a:t>
            </a:r>
            <a:r>
              <a:rPr lang="ru-RU" sz="2200" dirty="0"/>
              <a:t> на </a:t>
            </a:r>
            <a:r>
              <a:rPr lang="ru-RU" sz="2200" dirty="0" err="1"/>
              <a:t>ресурсите</a:t>
            </a:r>
            <a:r>
              <a:rPr lang="ru-RU" sz="2200" dirty="0"/>
              <a:t> за реализация на </a:t>
            </a:r>
            <a:r>
              <a:rPr lang="ru-RU" sz="2200" dirty="0" err="1"/>
              <a:t>планираните</a:t>
            </a:r>
            <a:r>
              <a:rPr lang="ru-RU" sz="2200" dirty="0"/>
              <a:t> дейности и </a:t>
            </a:r>
            <a:r>
              <a:rPr lang="ru-RU" sz="2200" dirty="0" err="1"/>
              <a:t>проекти</a:t>
            </a:r>
            <a:r>
              <a:rPr lang="ru-RU" sz="2200" dirty="0"/>
              <a:t>.</a:t>
            </a:r>
            <a:br>
              <a:rPr lang="ru-RU" sz="2200" dirty="0"/>
            </a:br>
            <a:r>
              <a:rPr lang="ru-RU" sz="2200" dirty="0" smtClean="0"/>
              <a:t>	Предмет </a:t>
            </a:r>
            <a:r>
              <a:rPr lang="ru-RU" sz="2200" dirty="0"/>
              <a:t>на </a:t>
            </a:r>
            <a:r>
              <a:rPr lang="ru-RU" sz="2200" dirty="0" err="1"/>
              <a:t>наблюдението</a:t>
            </a:r>
            <a:r>
              <a:rPr lang="ru-RU" sz="2200" dirty="0"/>
              <a:t> и </a:t>
            </a:r>
            <a:r>
              <a:rPr lang="ru-RU" sz="2200" dirty="0" err="1"/>
              <a:t>оценката</a:t>
            </a:r>
            <a:r>
              <a:rPr lang="ru-RU" sz="2200" dirty="0"/>
              <a:t> е </a:t>
            </a:r>
            <a:r>
              <a:rPr lang="ru-RU" sz="2200" dirty="0" err="1"/>
              <a:t>изпълнението</a:t>
            </a:r>
            <a:r>
              <a:rPr lang="ru-RU" sz="2200" dirty="0"/>
              <a:t> на целите и </a:t>
            </a:r>
            <a:r>
              <a:rPr lang="ru-RU" sz="2200" dirty="0" err="1"/>
              <a:t>приоритетите</a:t>
            </a:r>
            <a:r>
              <a:rPr lang="ru-RU" sz="2200" dirty="0"/>
              <a:t> на плана на </a:t>
            </a:r>
            <a:r>
              <a:rPr lang="ru-RU" sz="2200" dirty="0" err="1"/>
              <a:t>основата</a:t>
            </a:r>
            <a:r>
              <a:rPr lang="ru-RU" sz="2200" dirty="0"/>
              <a:t> на </a:t>
            </a:r>
            <a:r>
              <a:rPr lang="ru-RU" sz="2200" dirty="0" err="1"/>
              <a:t>резултатите</a:t>
            </a:r>
            <a:r>
              <a:rPr lang="ru-RU" sz="2200" dirty="0"/>
              <a:t> от </a:t>
            </a:r>
            <a:r>
              <a:rPr lang="ru-RU" sz="2200" dirty="0" err="1"/>
              <a:t>подготовката</a:t>
            </a:r>
            <a:r>
              <a:rPr lang="ru-RU" sz="2200" dirty="0"/>
              <a:t> и </a:t>
            </a:r>
            <a:r>
              <a:rPr lang="ru-RU" sz="2200" dirty="0" err="1"/>
              <a:t>изпълнението</a:t>
            </a:r>
            <a:r>
              <a:rPr lang="ru-RU" sz="2200" dirty="0"/>
              <a:t> на </a:t>
            </a:r>
            <a:r>
              <a:rPr lang="ru-RU" sz="2200" dirty="0" err="1"/>
              <a:t>мерките</a:t>
            </a:r>
            <a:r>
              <a:rPr lang="ru-RU" sz="2200" dirty="0"/>
              <a:t> и </a:t>
            </a:r>
            <a:r>
              <a:rPr lang="ru-RU" sz="2200" dirty="0" err="1"/>
              <a:t>проектите</a:t>
            </a:r>
            <a:r>
              <a:rPr lang="ru-RU" sz="2200" dirty="0"/>
              <a:t>, </a:t>
            </a:r>
            <a:r>
              <a:rPr lang="ru-RU" sz="2200" dirty="0" err="1"/>
              <a:t>включени</a:t>
            </a:r>
            <a:r>
              <a:rPr lang="ru-RU" sz="2200" dirty="0"/>
              <a:t> в </a:t>
            </a:r>
            <a:r>
              <a:rPr lang="ru-RU" sz="2200" dirty="0" err="1"/>
              <a:t>Програмата</a:t>
            </a:r>
            <a:r>
              <a:rPr lang="ru-RU" sz="2200" dirty="0"/>
              <a:t> за реализация на плана и на база на </a:t>
            </a:r>
            <a:r>
              <a:rPr lang="ru-RU" sz="2200" dirty="0" err="1"/>
              <a:t>определените</a:t>
            </a:r>
            <a:r>
              <a:rPr lang="ru-RU" sz="2200" dirty="0"/>
              <a:t> </a:t>
            </a:r>
            <a:r>
              <a:rPr lang="ru-RU" sz="2200" dirty="0" err="1"/>
              <a:t>индикатори</a:t>
            </a:r>
            <a:r>
              <a:rPr lang="ru-RU" sz="2200" dirty="0"/>
              <a:t> за наблюдение и оценка. 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313510"/>
            <a:ext cx="10610805" cy="11234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Необходими </a:t>
            </a:r>
            <a:r>
              <a:rPr lang="ru-RU" dirty="0"/>
              <a:t>действия и индикатори за наблюдение и оценка на </a:t>
            </a:r>
            <a:r>
              <a:rPr lang="ru-RU" dirty="0" smtClean="0"/>
              <a:t>ПИРО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978126" y="458410"/>
            <a:ext cx="10288588" cy="1120019"/>
          </a:xfrm>
        </p:spPr>
        <p:txBody>
          <a:bodyPr/>
          <a:lstStyle/>
          <a:p>
            <a:r>
              <a:rPr lang="ru-RU" dirty="0"/>
              <a:t>Типа индикатор, който ще се </a:t>
            </a:r>
            <a:r>
              <a:rPr lang="ru-RU" dirty="0" err="1"/>
              <a:t>прилага</a:t>
            </a:r>
            <a:r>
              <a:rPr lang="ru-RU" dirty="0"/>
              <a:t> към </a:t>
            </a:r>
            <a:r>
              <a:rPr lang="ru-RU" dirty="0" err="1"/>
              <a:t>съответен</a:t>
            </a:r>
            <a:r>
              <a:rPr lang="ru-RU" dirty="0"/>
              <a:t> приоритет или цел </a:t>
            </a:r>
            <a:r>
              <a:rPr lang="ru-RU" dirty="0" err="1"/>
              <a:t>зависи</a:t>
            </a:r>
            <a:r>
              <a:rPr lang="ru-RU" dirty="0"/>
              <a:t> от </a:t>
            </a:r>
            <a:r>
              <a:rPr lang="ru-RU" dirty="0" err="1"/>
              <a:t>конкретиката</a:t>
            </a:r>
            <a:r>
              <a:rPr lang="ru-RU" dirty="0"/>
              <a:t> на </a:t>
            </a:r>
            <a:r>
              <a:rPr lang="ru-RU" dirty="0" err="1"/>
              <a:t>формулираните</a:t>
            </a:r>
            <a:r>
              <a:rPr lang="ru-RU" dirty="0"/>
              <a:t> цели, </a:t>
            </a:r>
            <a:r>
              <a:rPr lang="ru-RU" dirty="0" err="1"/>
              <a:t>приоритети</a:t>
            </a:r>
            <a:r>
              <a:rPr lang="ru-RU" dirty="0"/>
              <a:t> и </a:t>
            </a:r>
            <a:r>
              <a:rPr lang="ru-RU" dirty="0" smtClean="0"/>
              <a:t>мерки.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453697"/>
            <a:ext cx="9873343" cy="414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550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34136" y="1872343"/>
            <a:ext cx="10930845" cy="4060371"/>
          </a:xfrm>
        </p:spPr>
        <p:txBody>
          <a:bodyPr>
            <a:noAutofit/>
          </a:bodyPr>
          <a:lstStyle/>
          <a:p>
            <a:r>
              <a:rPr lang="ru-RU" sz="3200" dirty="0" smtClean="0"/>
              <a:t>	В </a:t>
            </a:r>
            <a:r>
              <a:rPr lang="ru-RU" sz="3200" dirty="0" err="1"/>
              <a:t>цялостния</a:t>
            </a:r>
            <a:r>
              <a:rPr lang="ru-RU" sz="3200" dirty="0"/>
              <a:t> </a:t>
            </a:r>
            <a:r>
              <a:rPr lang="ru-RU" sz="3200" dirty="0" err="1"/>
              <a:t>процес</a:t>
            </a:r>
            <a:r>
              <a:rPr lang="ru-RU" sz="3200" dirty="0"/>
              <a:t> на наблюдение и оценка при </a:t>
            </a:r>
            <a:r>
              <a:rPr lang="ru-RU" sz="3200" dirty="0" err="1"/>
              <a:t>спазване</a:t>
            </a:r>
            <a:r>
              <a:rPr lang="ru-RU" sz="3200" dirty="0"/>
              <a:t> на принципа за </a:t>
            </a:r>
            <a:r>
              <a:rPr lang="ru-RU" sz="3200" dirty="0" err="1"/>
              <a:t>партньорство</a:t>
            </a:r>
            <a:r>
              <a:rPr lang="ru-RU" sz="3200" dirty="0"/>
              <a:t> </a:t>
            </a:r>
            <a:r>
              <a:rPr lang="ru-RU" sz="3200" dirty="0" err="1"/>
              <a:t>участват</a:t>
            </a:r>
            <a:r>
              <a:rPr lang="ru-RU" sz="3200" dirty="0"/>
              <a:t> </a:t>
            </a:r>
            <a:r>
              <a:rPr lang="ru-RU" sz="3200" dirty="0" err="1"/>
              <a:t>общинският</a:t>
            </a:r>
            <a:r>
              <a:rPr lang="ru-RU" sz="3200" dirty="0"/>
              <a:t> съвет, </a:t>
            </a:r>
            <a:r>
              <a:rPr lang="ru-RU" sz="3200" dirty="0" err="1"/>
              <a:t>кметът</a:t>
            </a:r>
            <a:r>
              <a:rPr lang="ru-RU" sz="3200" dirty="0"/>
              <a:t> на общината, </a:t>
            </a:r>
            <a:r>
              <a:rPr lang="ru-RU" sz="3200" dirty="0" err="1"/>
              <a:t>кметовете</a:t>
            </a:r>
            <a:r>
              <a:rPr lang="ru-RU" sz="3200" dirty="0"/>
              <a:t> на </a:t>
            </a:r>
            <a:r>
              <a:rPr lang="ru-RU" sz="3200" dirty="0" err="1"/>
              <a:t>кметства</a:t>
            </a:r>
            <a:r>
              <a:rPr lang="ru-RU" sz="3200" dirty="0"/>
              <a:t> и </a:t>
            </a:r>
            <a:r>
              <a:rPr lang="ru-RU" sz="3200" dirty="0" err="1"/>
              <a:t>кметските</a:t>
            </a:r>
            <a:r>
              <a:rPr lang="ru-RU" sz="3200" dirty="0"/>
              <a:t> </a:t>
            </a:r>
            <a:r>
              <a:rPr lang="ru-RU" sz="3200" dirty="0" err="1"/>
              <a:t>наместници</a:t>
            </a:r>
            <a:r>
              <a:rPr lang="ru-RU" sz="3200" dirty="0"/>
              <a:t>, </a:t>
            </a:r>
            <a:r>
              <a:rPr lang="ru-RU" sz="3200" dirty="0" err="1"/>
              <a:t>общинската</a:t>
            </a:r>
            <a:r>
              <a:rPr lang="ru-RU" sz="3200" dirty="0"/>
              <a:t> администрация, социалните и </a:t>
            </a:r>
            <a:r>
              <a:rPr lang="ru-RU" sz="3200" dirty="0" err="1"/>
              <a:t>икономическите</a:t>
            </a:r>
            <a:r>
              <a:rPr lang="ru-RU" sz="3200" dirty="0"/>
              <a:t> </a:t>
            </a:r>
            <a:r>
              <a:rPr lang="ru-RU" sz="3200" dirty="0" err="1"/>
              <a:t>партньори</a:t>
            </a:r>
            <a:r>
              <a:rPr lang="ru-RU" sz="3200" dirty="0"/>
              <a:t>, </a:t>
            </a:r>
            <a:r>
              <a:rPr lang="ru-RU" sz="3200" dirty="0" err="1"/>
              <a:t>неправителствените</a:t>
            </a:r>
            <a:r>
              <a:rPr lang="ru-RU" sz="3200" dirty="0"/>
              <a:t> организации, </a:t>
            </a:r>
            <a:r>
              <a:rPr lang="ru-RU" sz="3200" dirty="0" err="1"/>
              <a:t>представителите</a:t>
            </a:r>
            <a:r>
              <a:rPr lang="ru-RU" sz="3200" dirty="0"/>
              <a:t> на гражданското общество в общината</a:t>
            </a:r>
            <a:endParaRPr lang="bg-BG" sz="3200" dirty="0"/>
          </a:p>
        </p:txBody>
      </p:sp>
    </p:spTree>
    <p:extLst>
      <p:ext uri="{BB962C8B-B14F-4D97-AF65-F5344CB8AC3E}">
        <p14:creationId xmlns:p14="http://schemas.microsoft.com/office/powerpoint/2010/main" val="229853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18898" y="3167741"/>
            <a:ext cx="10691360" cy="2819401"/>
          </a:xfrm>
        </p:spPr>
        <p:txBody>
          <a:bodyPr>
            <a:noAutofit/>
          </a:bodyPr>
          <a:lstStyle/>
          <a:p>
            <a:r>
              <a:rPr lang="ru-RU" sz="3200" dirty="0" smtClean="0"/>
              <a:t>	Плана </a:t>
            </a:r>
            <a:r>
              <a:rPr lang="ru-RU" sz="3200" dirty="0"/>
              <a:t>за интегрирано развитие на община Лесичово е </a:t>
            </a:r>
            <a:r>
              <a:rPr lang="ru-RU" sz="3200" dirty="0" err="1"/>
              <a:t>разработен</a:t>
            </a:r>
            <a:r>
              <a:rPr lang="ru-RU" sz="3200" dirty="0"/>
              <a:t> от </a:t>
            </a:r>
            <a:r>
              <a:rPr lang="ru-RU" sz="3200" dirty="0" err="1"/>
              <a:t>външна</a:t>
            </a:r>
            <a:r>
              <a:rPr lang="ru-RU" sz="3200" dirty="0"/>
              <a:t> фирма със </a:t>
            </a:r>
            <a:r>
              <a:rPr lang="ru-RU" sz="3200" dirty="0" err="1"/>
              <a:t>съдействието</a:t>
            </a:r>
            <a:r>
              <a:rPr lang="ru-RU" sz="3200" dirty="0"/>
              <a:t> на общината. </a:t>
            </a:r>
            <a:br>
              <a:rPr lang="ru-RU" sz="3200" dirty="0"/>
            </a:br>
            <a:r>
              <a:rPr lang="ru-RU" sz="3200" dirty="0" smtClean="0"/>
              <a:t>	</a:t>
            </a:r>
            <a:r>
              <a:rPr lang="ru-RU" sz="3200" dirty="0" err="1" smtClean="0"/>
              <a:t>Приет</a:t>
            </a:r>
            <a:r>
              <a:rPr lang="ru-RU" sz="3200" dirty="0" smtClean="0"/>
              <a:t> </a:t>
            </a:r>
            <a:r>
              <a:rPr lang="ru-RU" sz="3200" dirty="0"/>
              <a:t>е с Решение № 372 на Общински съвет Лесичово на заседание проведено на 30 </a:t>
            </a:r>
            <a:r>
              <a:rPr lang="ru-RU" sz="3200" dirty="0" err="1"/>
              <a:t>юни</a:t>
            </a:r>
            <a:r>
              <a:rPr lang="ru-RU" sz="3200" dirty="0"/>
              <a:t> 2022 г. с протокол № 47</a:t>
            </a:r>
            <a:br>
              <a:rPr lang="ru-RU" sz="3200" dirty="0"/>
            </a:br>
            <a:endParaRPr lang="bg-BG" sz="3200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499156" y="676125"/>
            <a:ext cx="10930845" cy="1174447"/>
          </a:xfrm>
        </p:spPr>
        <p:txBody>
          <a:bodyPr>
            <a:normAutofit fontScale="92500"/>
          </a:bodyPr>
          <a:lstStyle/>
          <a:p>
            <a:r>
              <a:rPr lang="ru-RU" dirty="0"/>
              <a:t>При </a:t>
            </a:r>
            <a:r>
              <a:rPr lang="ru-RU" dirty="0" err="1"/>
              <a:t>разработването</a:t>
            </a:r>
            <a:r>
              <a:rPr lang="ru-RU" dirty="0"/>
              <a:t> на </a:t>
            </a:r>
            <a:r>
              <a:rPr lang="ru-RU" dirty="0" smtClean="0"/>
              <a:t>Плана за интегрирано развитие на Община Лесичово </a:t>
            </a:r>
            <a:r>
              <a:rPr lang="ru-RU" dirty="0" err="1"/>
              <a:t>водещ</a:t>
            </a:r>
            <a:r>
              <a:rPr lang="ru-RU" dirty="0"/>
              <a:t> е принципа на </a:t>
            </a:r>
            <a:r>
              <a:rPr lang="ru-RU" dirty="0" err="1"/>
              <a:t>интегрирания</a:t>
            </a:r>
            <a:r>
              <a:rPr lang="ru-RU" dirty="0"/>
              <a:t> подход на развитие, който </a:t>
            </a:r>
            <a:r>
              <a:rPr lang="ru-RU" dirty="0" err="1"/>
              <a:t>следва</a:t>
            </a:r>
            <a:r>
              <a:rPr lang="ru-RU" dirty="0"/>
              <a:t> да </a:t>
            </a:r>
            <a:r>
              <a:rPr lang="ru-RU" dirty="0" err="1"/>
              <a:t>осигури</a:t>
            </a:r>
            <a:r>
              <a:rPr lang="ru-RU" dirty="0"/>
              <a:t> </a:t>
            </a:r>
            <a:r>
              <a:rPr lang="ru-RU" dirty="0" err="1"/>
              <a:t>тясна</a:t>
            </a:r>
            <a:r>
              <a:rPr lang="ru-RU" dirty="0"/>
              <a:t> координация на </a:t>
            </a:r>
            <a:r>
              <a:rPr lang="ru-RU" dirty="0" err="1"/>
              <a:t>различните</a:t>
            </a:r>
            <a:r>
              <a:rPr lang="ru-RU" dirty="0"/>
              <a:t> </a:t>
            </a:r>
            <a:r>
              <a:rPr lang="ru-RU" dirty="0" err="1"/>
              <a:t>публични</a:t>
            </a:r>
            <a:r>
              <a:rPr lang="ru-RU" dirty="0"/>
              <a:t> политики на </a:t>
            </a:r>
            <a:r>
              <a:rPr lang="ru-RU" dirty="0" err="1"/>
              <a:t>базата</a:t>
            </a:r>
            <a:r>
              <a:rPr lang="ru-RU" dirty="0"/>
              <a:t> на </a:t>
            </a:r>
            <a:r>
              <a:rPr lang="ru-RU" dirty="0" err="1"/>
              <a:t>местните</a:t>
            </a:r>
            <a:r>
              <a:rPr lang="ru-RU" dirty="0"/>
              <a:t> специфики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9547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612" y="572590"/>
            <a:ext cx="10362021" cy="846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Цели </a:t>
            </a:r>
            <a:r>
              <a:rPr lang="ru-RU" sz="2800" b="1" dirty="0"/>
              <a:t>и приоритети за развитие за периода 2021-2027 г</a:t>
            </a:r>
            <a:r>
              <a:rPr lang="ru-RU" sz="2800" b="1" dirty="0" smtClean="0"/>
              <a:t>.</a:t>
            </a:r>
            <a:endParaRPr lang="en-US" sz="2800" b="1" dirty="0"/>
          </a:p>
        </p:txBody>
      </p:sp>
      <p:pic>
        <p:nvPicPr>
          <p:cNvPr id="4" name="Картина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822" y="1505585"/>
            <a:ext cx="8687263" cy="4608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4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2185852"/>
            <a:ext cx="10680474" cy="3808548"/>
          </a:xfrm>
        </p:spPr>
        <p:txBody>
          <a:bodyPr>
            <a:normAutofit fontScale="90000"/>
          </a:bodyPr>
          <a:lstStyle/>
          <a:p>
            <a:r>
              <a:rPr lang="ru-RU" dirty="0"/>
              <a:t>Сред </a:t>
            </a:r>
            <a:r>
              <a:rPr lang="ru-RU" dirty="0" err="1"/>
              <a:t>основните</a:t>
            </a:r>
            <a:r>
              <a:rPr lang="ru-RU" dirty="0"/>
              <a:t> </a:t>
            </a:r>
            <a:r>
              <a:rPr lang="ru-RU" dirty="0" err="1"/>
              <a:t>принципи</a:t>
            </a:r>
            <a:r>
              <a:rPr lang="ru-RU" dirty="0"/>
              <a:t>, на които се </a:t>
            </a:r>
            <a:r>
              <a:rPr lang="ru-RU" dirty="0" err="1"/>
              <a:t>основава</a:t>
            </a:r>
            <a:r>
              <a:rPr lang="ru-RU" dirty="0"/>
              <a:t> </a:t>
            </a:r>
            <a:r>
              <a:rPr lang="ru-RU" dirty="0" err="1"/>
              <a:t>провеждането</a:t>
            </a:r>
            <a:r>
              <a:rPr lang="ru-RU" dirty="0"/>
              <a:t> на </a:t>
            </a:r>
            <a:r>
              <a:rPr lang="ru-RU" dirty="0" err="1"/>
              <a:t>държавната</a:t>
            </a:r>
            <a:r>
              <a:rPr lang="ru-RU" dirty="0"/>
              <a:t> политика е </a:t>
            </a:r>
            <a:r>
              <a:rPr lang="ru-RU" dirty="0" err="1"/>
              <a:t>принципът</a:t>
            </a:r>
            <a:r>
              <a:rPr lang="ru-RU" dirty="0"/>
              <a:t> на </a:t>
            </a:r>
            <a:r>
              <a:rPr lang="ru-RU" dirty="0" err="1"/>
              <a:t>партньорство</a:t>
            </a:r>
            <a:r>
              <a:rPr lang="ru-RU" dirty="0"/>
              <a:t>, </a:t>
            </a:r>
            <a:r>
              <a:rPr lang="ru-RU" dirty="0" err="1"/>
              <a:t>публичност</a:t>
            </a:r>
            <a:r>
              <a:rPr lang="ru-RU" dirty="0"/>
              <a:t> и </a:t>
            </a:r>
            <a:r>
              <a:rPr lang="ru-RU" dirty="0" err="1"/>
              <a:t>прозрачност</a:t>
            </a:r>
            <a:r>
              <a:rPr lang="ru-RU" dirty="0"/>
              <a:t> - важен </a:t>
            </a:r>
            <a:r>
              <a:rPr lang="ru-RU" dirty="0" err="1"/>
              <a:t>механизъм</a:t>
            </a:r>
            <a:r>
              <a:rPr lang="ru-RU" dirty="0"/>
              <a:t> за </a:t>
            </a:r>
            <a:r>
              <a:rPr lang="ru-RU" dirty="0" err="1"/>
              <a:t>повишаване</a:t>
            </a:r>
            <a:r>
              <a:rPr lang="ru-RU" dirty="0"/>
              <a:t> на </a:t>
            </a:r>
            <a:r>
              <a:rPr lang="ru-RU" dirty="0" err="1"/>
              <a:t>устойчивостта</a:t>
            </a:r>
            <a:r>
              <a:rPr lang="ru-RU" dirty="0"/>
              <a:t> на </a:t>
            </a:r>
            <a:r>
              <a:rPr lang="ru-RU" dirty="0" err="1"/>
              <a:t>взетите</a:t>
            </a:r>
            <a:r>
              <a:rPr lang="ru-RU" dirty="0"/>
              <a:t> решения и </a:t>
            </a:r>
            <a:r>
              <a:rPr lang="ru-RU" dirty="0" err="1"/>
              <a:t>планираните</a:t>
            </a:r>
            <a:r>
              <a:rPr lang="ru-RU" dirty="0"/>
              <a:t> цели и задачи, за </a:t>
            </a:r>
            <a:r>
              <a:rPr lang="ru-RU" dirty="0" err="1"/>
              <a:t>ефективността</a:t>
            </a:r>
            <a:r>
              <a:rPr lang="ru-RU" dirty="0"/>
              <a:t> на </a:t>
            </a:r>
            <a:r>
              <a:rPr lang="ru-RU" dirty="0" err="1"/>
              <a:t>тяхната</a:t>
            </a:r>
            <a:r>
              <a:rPr lang="ru-RU" dirty="0"/>
              <a:t> реализация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10610805" cy="11952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Описание на комуникационната стратегия, на партньорите и заинтересованите страни и формите на участие в подготовката и изпълнението на ПИРО при спазване на принципите за партньорство и осигуряване на информация и публичност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2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642258" y="468087"/>
            <a:ext cx="11114314" cy="6086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Действия за осигуряване на </a:t>
            </a:r>
            <a:r>
              <a:rPr lang="ru-RU" b="1" dirty="0" err="1"/>
              <a:t>необходимата</a:t>
            </a:r>
            <a:r>
              <a:rPr lang="ru-RU" b="1" dirty="0"/>
              <a:t> информация и </a:t>
            </a:r>
            <a:r>
              <a:rPr lang="ru-RU" b="1" dirty="0" err="1"/>
              <a:t>публичност</a:t>
            </a:r>
            <a:r>
              <a:rPr lang="ru-RU" dirty="0"/>
              <a:t>:</a:t>
            </a:r>
          </a:p>
          <a:p>
            <a:r>
              <a:rPr lang="ru-RU" dirty="0"/>
              <a:t>•	</a:t>
            </a:r>
            <a:r>
              <a:rPr lang="ru-RU" dirty="0" err="1" smtClean="0"/>
              <a:t>Представяне</a:t>
            </a:r>
            <a:r>
              <a:rPr lang="ru-RU" dirty="0" smtClean="0"/>
              <a:t> на </a:t>
            </a:r>
            <a:r>
              <a:rPr lang="ru-RU" dirty="0"/>
              <a:t>информация </a:t>
            </a:r>
            <a:r>
              <a:rPr lang="ru-RU" dirty="0" smtClean="0"/>
              <a:t>в </a:t>
            </a:r>
            <a:r>
              <a:rPr lang="ru-RU" dirty="0" err="1"/>
              <a:t>подходяща</a:t>
            </a:r>
            <a:r>
              <a:rPr lang="ru-RU" dirty="0"/>
              <a:t> форма (</a:t>
            </a:r>
            <a:r>
              <a:rPr lang="ru-RU" dirty="0" err="1"/>
              <a:t>публични</a:t>
            </a:r>
            <a:r>
              <a:rPr lang="ru-RU" dirty="0"/>
              <a:t> </a:t>
            </a:r>
            <a:r>
              <a:rPr lang="ru-RU" dirty="0" err="1"/>
              <a:t>дискусии</a:t>
            </a:r>
            <a:r>
              <a:rPr lang="ru-RU" dirty="0"/>
              <a:t>, фокус групи, </a:t>
            </a:r>
            <a:r>
              <a:rPr lang="ru-RU" dirty="0" err="1"/>
              <a:t>форуми</a:t>
            </a:r>
            <a:r>
              <a:rPr lang="ru-RU" dirty="0"/>
              <a:t>/</a:t>
            </a:r>
            <a:r>
              <a:rPr lang="ru-RU" dirty="0" err="1"/>
              <a:t>семинари</a:t>
            </a:r>
            <a:r>
              <a:rPr lang="ru-RU" dirty="0"/>
              <a:t>, печатни материали, </a:t>
            </a:r>
            <a:r>
              <a:rPr lang="ru-RU" dirty="0" err="1"/>
              <a:t>видеоматериали</a:t>
            </a:r>
            <a:r>
              <a:rPr lang="ru-RU" dirty="0"/>
              <a:t> и др.) </a:t>
            </a:r>
            <a:r>
              <a:rPr lang="ru-RU" dirty="0" smtClean="0"/>
              <a:t>за </a:t>
            </a:r>
            <a:r>
              <a:rPr lang="ru-RU" dirty="0" err="1"/>
              <a:t>предвижданията</a:t>
            </a:r>
            <a:r>
              <a:rPr lang="ru-RU" dirty="0"/>
              <a:t> на ПИРО, за </a:t>
            </a:r>
            <a:r>
              <a:rPr lang="ru-RU" dirty="0" err="1"/>
              <a:t>ролята</a:t>
            </a:r>
            <a:r>
              <a:rPr lang="ru-RU" dirty="0"/>
              <a:t> на гражданите и на бизнеса по отношение </a:t>
            </a:r>
            <a:r>
              <a:rPr lang="ru-RU" dirty="0" err="1"/>
              <a:t>определянето</a:t>
            </a:r>
            <a:r>
              <a:rPr lang="ru-RU" dirty="0"/>
              <a:t> на </a:t>
            </a:r>
            <a:r>
              <a:rPr lang="ru-RU" dirty="0" err="1"/>
              <a:t>приоритетите</a:t>
            </a:r>
            <a:r>
              <a:rPr lang="ru-RU" dirty="0"/>
              <a:t> за развитие на общината и </a:t>
            </a:r>
            <a:r>
              <a:rPr lang="ru-RU" dirty="0" err="1"/>
              <a:t>реализацията</a:t>
            </a:r>
            <a:r>
              <a:rPr lang="ru-RU" dirty="0"/>
              <a:t> </a:t>
            </a:r>
            <a:r>
              <a:rPr lang="ru-RU" dirty="0" smtClean="0"/>
              <a:t>им.</a:t>
            </a:r>
            <a:endParaRPr lang="ru-RU" dirty="0"/>
          </a:p>
          <a:p>
            <a:r>
              <a:rPr lang="ru-RU" dirty="0"/>
              <a:t>•	</a:t>
            </a:r>
            <a:r>
              <a:rPr lang="ru-RU" dirty="0" err="1"/>
              <a:t>Фокусиране</a:t>
            </a:r>
            <a:r>
              <a:rPr lang="ru-RU" dirty="0"/>
              <a:t> на </a:t>
            </a:r>
            <a:r>
              <a:rPr lang="ru-RU" dirty="0" err="1"/>
              <a:t>вниманието</a:t>
            </a:r>
            <a:r>
              <a:rPr lang="ru-RU" dirty="0"/>
              <a:t> </a:t>
            </a:r>
            <a:r>
              <a:rPr lang="ru-RU" dirty="0" err="1"/>
              <a:t>върху</a:t>
            </a:r>
            <a:r>
              <a:rPr lang="ru-RU" dirty="0"/>
              <a:t> </a:t>
            </a:r>
            <a:r>
              <a:rPr lang="ru-RU" dirty="0" err="1"/>
              <a:t>възможностите</a:t>
            </a:r>
            <a:r>
              <a:rPr lang="ru-RU" dirty="0"/>
              <a:t> за </a:t>
            </a:r>
            <a:r>
              <a:rPr lang="ru-RU" dirty="0" err="1"/>
              <a:t>изграждане</a:t>
            </a:r>
            <a:r>
              <a:rPr lang="ru-RU" dirty="0"/>
              <a:t> на публично-</a:t>
            </a:r>
            <a:r>
              <a:rPr lang="ru-RU" dirty="0" err="1"/>
              <a:t>частни</a:t>
            </a:r>
            <a:r>
              <a:rPr lang="ru-RU" dirty="0"/>
              <a:t> </a:t>
            </a:r>
            <a:r>
              <a:rPr lang="ru-RU" dirty="0" err="1"/>
              <a:t>партньорства</a:t>
            </a:r>
            <a:r>
              <a:rPr lang="ru-RU" dirty="0"/>
              <a:t> и </a:t>
            </a:r>
            <a:r>
              <a:rPr lang="ru-RU" dirty="0" err="1"/>
              <a:t>реализацията</a:t>
            </a:r>
            <a:r>
              <a:rPr lang="ru-RU" dirty="0"/>
              <a:t> на </a:t>
            </a:r>
            <a:r>
              <a:rPr lang="ru-RU" dirty="0" err="1"/>
              <a:t>проектни</a:t>
            </a:r>
            <a:r>
              <a:rPr lang="ru-RU" dirty="0"/>
              <a:t> идеи с </a:t>
            </a:r>
            <a:r>
              <a:rPr lang="ru-RU" dirty="0" err="1"/>
              <a:t>участието</a:t>
            </a:r>
            <a:r>
              <a:rPr lang="ru-RU" dirty="0"/>
              <a:t> на </a:t>
            </a:r>
            <a:r>
              <a:rPr lang="ru-RU" dirty="0" err="1"/>
              <a:t>публичния</a:t>
            </a:r>
            <a:r>
              <a:rPr lang="ru-RU" dirty="0"/>
              <a:t> сектор, насочени към </a:t>
            </a:r>
            <a:r>
              <a:rPr lang="ru-RU" dirty="0" err="1"/>
              <a:t>подобряване</a:t>
            </a:r>
            <a:r>
              <a:rPr lang="ru-RU" dirty="0"/>
              <a:t> на </a:t>
            </a:r>
            <a:r>
              <a:rPr lang="ru-RU" dirty="0" err="1"/>
              <a:t>физическата</a:t>
            </a:r>
            <a:r>
              <a:rPr lang="ru-RU" dirty="0"/>
              <a:t> среда и на </a:t>
            </a:r>
            <a:r>
              <a:rPr lang="ru-RU" dirty="0" err="1"/>
              <a:t>услугите</a:t>
            </a:r>
            <a:r>
              <a:rPr lang="ru-RU" dirty="0"/>
              <a:t>, </a:t>
            </a:r>
            <a:r>
              <a:rPr lang="ru-RU" dirty="0" err="1"/>
              <a:t>предоставяни</a:t>
            </a:r>
            <a:r>
              <a:rPr lang="ru-RU" dirty="0"/>
              <a:t> на гражданите и бизнеса.</a:t>
            </a:r>
          </a:p>
          <a:p>
            <a:r>
              <a:rPr lang="ru-RU" dirty="0"/>
              <a:t>•	</a:t>
            </a:r>
            <a:r>
              <a:rPr lang="ru-RU" dirty="0" err="1"/>
              <a:t>Разясняване</a:t>
            </a:r>
            <a:r>
              <a:rPr lang="ru-RU" dirty="0"/>
              <a:t> на </a:t>
            </a:r>
            <a:r>
              <a:rPr lang="ru-RU" dirty="0" err="1"/>
              <a:t>необходимостта</a:t>
            </a:r>
            <a:r>
              <a:rPr lang="ru-RU" dirty="0"/>
              <a:t> и </a:t>
            </a:r>
            <a:r>
              <a:rPr lang="ru-RU" dirty="0" err="1"/>
              <a:t>значението</a:t>
            </a:r>
            <a:r>
              <a:rPr lang="ru-RU" dirty="0"/>
              <a:t> на </a:t>
            </a:r>
            <a:r>
              <a:rPr lang="ru-RU" dirty="0" err="1"/>
              <a:t>стратегическото</a:t>
            </a:r>
            <a:r>
              <a:rPr lang="ru-RU" dirty="0"/>
              <a:t> планиране на развитието на общината за </a:t>
            </a:r>
            <a:r>
              <a:rPr lang="ru-RU" dirty="0" err="1"/>
              <a:t>повишаване</a:t>
            </a:r>
            <a:r>
              <a:rPr lang="ru-RU" dirty="0"/>
              <a:t> </a:t>
            </a:r>
            <a:r>
              <a:rPr lang="ru-RU" dirty="0" err="1"/>
              <a:t>ефикасността</a:t>
            </a:r>
            <a:r>
              <a:rPr lang="ru-RU" dirty="0"/>
              <a:t> на </a:t>
            </a:r>
            <a:r>
              <a:rPr lang="ru-RU" dirty="0" err="1"/>
              <a:t>публичните</a:t>
            </a:r>
            <a:r>
              <a:rPr lang="ru-RU" dirty="0"/>
              <a:t> </a:t>
            </a:r>
            <a:r>
              <a:rPr lang="ru-RU" dirty="0" err="1"/>
              <a:t>разходи</a:t>
            </a:r>
            <a:r>
              <a:rPr lang="ru-RU" dirty="0"/>
              <a:t> и </a:t>
            </a:r>
            <a:r>
              <a:rPr lang="ru-RU" dirty="0" err="1"/>
              <a:t>осигуряването</a:t>
            </a:r>
            <a:r>
              <a:rPr lang="ru-RU" dirty="0"/>
              <a:t> на </a:t>
            </a:r>
            <a:r>
              <a:rPr lang="ru-RU" dirty="0" err="1"/>
              <a:t>по-голяма</a:t>
            </a:r>
            <a:r>
              <a:rPr lang="ru-RU" dirty="0"/>
              <a:t> </a:t>
            </a:r>
            <a:r>
              <a:rPr lang="ru-RU" dirty="0" err="1"/>
              <a:t>добавена</a:t>
            </a:r>
            <a:r>
              <a:rPr lang="ru-RU" dirty="0"/>
              <a:t> </a:t>
            </a:r>
            <a:r>
              <a:rPr lang="ru-RU" dirty="0" err="1"/>
              <a:t>стойност</a:t>
            </a:r>
            <a:r>
              <a:rPr lang="ru-RU" dirty="0"/>
              <a:t> от </a:t>
            </a:r>
            <a:r>
              <a:rPr lang="ru-RU" dirty="0" err="1"/>
              <a:t>тях</a:t>
            </a:r>
            <a:r>
              <a:rPr lang="ru-RU" dirty="0"/>
              <a:t>, </a:t>
            </a:r>
            <a:r>
              <a:rPr lang="ru-RU" dirty="0" err="1"/>
              <a:t>както</a:t>
            </a:r>
            <a:r>
              <a:rPr lang="ru-RU" dirty="0"/>
              <a:t> и за </a:t>
            </a:r>
            <a:r>
              <a:rPr lang="ru-RU" dirty="0" err="1"/>
              <a:t>подобряване</a:t>
            </a:r>
            <a:r>
              <a:rPr lang="ru-RU" dirty="0"/>
              <a:t> на стандарта на живот на </a:t>
            </a:r>
            <a:r>
              <a:rPr lang="ru-RU" dirty="0" err="1"/>
              <a:t>населението</a:t>
            </a:r>
            <a:r>
              <a:rPr lang="ru-RU" dirty="0"/>
              <a:t>.</a:t>
            </a:r>
          </a:p>
          <a:p>
            <a:r>
              <a:rPr lang="ru-RU" dirty="0"/>
              <a:t>•	</a:t>
            </a:r>
            <a:r>
              <a:rPr lang="ru-RU" dirty="0" err="1"/>
              <a:t>Привличане</a:t>
            </a:r>
            <a:r>
              <a:rPr lang="ru-RU" dirty="0"/>
              <a:t> </a:t>
            </a:r>
            <a:r>
              <a:rPr lang="ru-RU" dirty="0" err="1"/>
              <a:t>вниманието</a:t>
            </a:r>
            <a:r>
              <a:rPr lang="ru-RU" dirty="0"/>
              <a:t> на </a:t>
            </a:r>
            <a:r>
              <a:rPr lang="ru-RU" dirty="0" err="1"/>
              <a:t>заинтересованите</a:t>
            </a:r>
            <a:r>
              <a:rPr lang="ru-RU" dirty="0"/>
              <a:t> страни и гражданското общество за </a:t>
            </a:r>
            <a:r>
              <a:rPr lang="ru-RU" dirty="0" err="1"/>
              <a:t>формиране</a:t>
            </a:r>
            <a:r>
              <a:rPr lang="ru-RU" dirty="0"/>
              <a:t> на позитивно </a:t>
            </a:r>
            <a:r>
              <a:rPr lang="ru-RU" dirty="0" err="1"/>
              <a:t>обществено</a:t>
            </a:r>
            <a:r>
              <a:rPr lang="ru-RU" dirty="0"/>
              <a:t> мнение и активна </a:t>
            </a:r>
            <a:r>
              <a:rPr lang="ru-RU" dirty="0" err="1"/>
              <a:t>гражданска</a:t>
            </a:r>
            <a:r>
              <a:rPr lang="ru-RU" dirty="0"/>
              <a:t> позиция по отношение </a:t>
            </a:r>
            <a:r>
              <a:rPr lang="ru-RU" dirty="0" err="1"/>
              <a:t>участието</a:t>
            </a:r>
            <a:r>
              <a:rPr lang="ru-RU" dirty="0"/>
              <a:t> и </a:t>
            </a:r>
            <a:r>
              <a:rPr lang="ru-RU" dirty="0" err="1"/>
              <a:t>подкрепата</a:t>
            </a:r>
            <a:r>
              <a:rPr lang="ru-RU" dirty="0"/>
              <a:t> на </a:t>
            </a:r>
            <a:r>
              <a:rPr lang="ru-RU" dirty="0" err="1"/>
              <a:t>ръководството</a:t>
            </a:r>
            <a:r>
              <a:rPr lang="ru-RU" dirty="0"/>
              <a:t> на общината за </a:t>
            </a:r>
            <a:r>
              <a:rPr lang="ru-RU" dirty="0" err="1"/>
              <a:t>подготовката</a:t>
            </a:r>
            <a:r>
              <a:rPr lang="ru-RU" dirty="0"/>
              <a:t> и реализация на плана.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0285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896" y="1384663"/>
            <a:ext cx="10680474" cy="4174309"/>
          </a:xfrm>
        </p:spPr>
        <p:txBody>
          <a:bodyPr>
            <a:normAutofit/>
          </a:bodyPr>
          <a:lstStyle/>
          <a:p>
            <a:r>
              <a:rPr lang="ru-RU" sz="2400" cap="none" dirty="0" smtClean="0"/>
              <a:t>	</a:t>
            </a:r>
            <a:r>
              <a:rPr lang="ru-RU" sz="2400" cap="none" dirty="0" err="1"/>
              <a:t>Зоните</a:t>
            </a:r>
            <a:r>
              <a:rPr lang="ru-RU" sz="2400" cap="none" dirty="0"/>
              <a:t> за прилагане на </a:t>
            </a:r>
            <a:r>
              <a:rPr lang="ru-RU" sz="2400" cap="none" dirty="0" err="1"/>
              <a:t>интегриран</a:t>
            </a:r>
            <a:r>
              <a:rPr lang="ru-RU" sz="2400" cap="none" dirty="0"/>
              <a:t> подход се определят на </a:t>
            </a:r>
            <a:r>
              <a:rPr lang="ru-RU" sz="2400" cap="none" dirty="0" err="1"/>
              <a:t>базата</a:t>
            </a:r>
            <a:r>
              <a:rPr lang="ru-RU" sz="2400" cap="none" dirty="0"/>
              <a:t> на общи характеристики на определена </a:t>
            </a:r>
            <a:r>
              <a:rPr lang="ru-RU" sz="2400" cap="none" dirty="0" err="1"/>
              <a:t>територия</a:t>
            </a:r>
            <a:r>
              <a:rPr lang="ru-RU" sz="2400" cap="none" dirty="0"/>
              <a:t> и/или общи проблеми или </a:t>
            </a:r>
            <a:r>
              <a:rPr lang="ru-RU" sz="2400" cap="none" dirty="0" err="1"/>
              <a:t>потенциали</a:t>
            </a:r>
            <a:r>
              <a:rPr lang="ru-RU" sz="2400" cap="none" dirty="0"/>
              <a:t> за развитие.</a:t>
            </a:r>
            <a:r>
              <a:rPr lang="en-US" sz="2400" cap="none" dirty="0"/>
              <a:t/>
            </a:r>
            <a:br>
              <a:rPr lang="en-US" sz="2400" cap="none" dirty="0"/>
            </a:br>
            <a:r>
              <a:rPr lang="bg-BG" sz="2400" cap="none" dirty="0" smtClean="0"/>
              <a:t>	</a:t>
            </a:r>
            <a:r>
              <a:rPr lang="ru-RU" sz="2400" cap="none" dirty="0" err="1" smtClean="0"/>
              <a:t>Приоритетните</a:t>
            </a:r>
            <a:r>
              <a:rPr lang="ru-RU" sz="2400" cap="none" dirty="0" smtClean="0"/>
              <a:t> </a:t>
            </a:r>
            <a:r>
              <a:rPr lang="ru-RU" sz="2400" cap="none" dirty="0" err="1" smtClean="0"/>
              <a:t>зони</a:t>
            </a:r>
            <a:r>
              <a:rPr lang="ru-RU" sz="2400" cap="none" dirty="0" smtClean="0"/>
              <a:t> за въздействие са определени на база на анализ на </a:t>
            </a:r>
            <a:r>
              <a:rPr lang="ru-RU" sz="2400" cap="none" dirty="0" err="1" smtClean="0"/>
              <a:t>силните</a:t>
            </a:r>
            <a:r>
              <a:rPr lang="ru-RU" sz="2400" cap="none" dirty="0" smtClean="0"/>
              <a:t> и слабите страни, </a:t>
            </a:r>
            <a:r>
              <a:rPr lang="ru-RU" sz="2400" cap="none" dirty="0" err="1" smtClean="0"/>
              <a:t>както</a:t>
            </a:r>
            <a:r>
              <a:rPr lang="ru-RU" sz="2400" cap="none" dirty="0" smtClean="0"/>
              <a:t> и на </a:t>
            </a:r>
            <a:r>
              <a:rPr lang="ru-RU" sz="2400" cap="none" dirty="0" err="1" smtClean="0"/>
              <a:t>потенциалите</a:t>
            </a:r>
            <a:r>
              <a:rPr lang="ru-RU" sz="2400" cap="none" dirty="0" smtClean="0"/>
              <a:t> за развитие</a:t>
            </a:r>
            <a:r>
              <a:rPr lang="ru-RU" sz="2400" cap="none" dirty="0"/>
              <a:t>. </a:t>
            </a:r>
            <a:br>
              <a:rPr lang="ru-RU" sz="2400" cap="none" dirty="0"/>
            </a:br>
            <a:r>
              <a:rPr lang="ru-RU" sz="2400" cap="none" dirty="0" smtClean="0"/>
              <a:t>	</a:t>
            </a:r>
            <a:r>
              <a:rPr lang="ru-RU" sz="2400" cap="none" dirty="0" err="1" smtClean="0"/>
              <a:t>Целта</a:t>
            </a:r>
            <a:r>
              <a:rPr lang="ru-RU" sz="2400" cap="none" dirty="0" smtClean="0"/>
              <a:t> </a:t>
            </a:r>
            <a:r>
              <a:rPr lang="ru-RU" sz="2400" cap="none" dirty="0"/>
              <a:t>на </a:t>
            </a:r>
            <a:r>
              <a:rPr lang="ru-RU" sz="2400" cap="none" dirty="0" err="1"/>
              <a:t>определянето</a:t>
            </a:r>
            <a:r>
              <a:rPr lang="ru-RU" sz="2400" cap="none" dirty="0"/>
              <a:t> на </a:t>
            </a:r>
            <a:r>
              <a:rPr lang="ru-RU" sz="2400" cap="none" dirty="0" err="1"/>
              <a:t>приоритетни</a:t>
            </a:r>
            <a:r>
              <a:rPr lang="ru-RU" sz="2400" cap="none" dirty="0"/>
              <a:t> </a:t>
            </a:r>
            <a:r>
              <a:rPr lang="ru-RU" sz="2400" cap="none" dirty="0" err="1"/>
              <a:t>зони</a:t>
            </a:r>
            <a:r>
              <a:rPr lang="ru-RU" sz="2400" cap="none" dirty="0"/>
              <a:t> за въздействие е </a:t>
            </a:r>
            <a:r>
              <a:rPr lang="ru-RU" sz="2400" cap="none" dirty="0" err="1"/>
              <a:t>постигане</a:t>
            </a:r>
            <a:r>
              <a:rPr lang="ru-RU" sz="2400" cap="none" dirty="0"/>
              <a:t> на максимален </a:t>
            </a:r>
            <a:r>
              <a:rPr lang="ru-RU" sz="2400" cap="none" dirty="0" err="1"/>
              <a:t>ефект</a:t>
            </a:r>
            <a:r>
              <a:rPr lang="ru-RU" sz="2400" cap="none" dirty="0"/>
              <a:t> с </a:t>
            </a:r>
            <a:r>
              <a:rPr lang="ru-RU" sz="2400" cap="none" dirty="0" err="1"/>
              <a:t>ограничените</a:t>
            </a:r>
            <a:r>
              <a:rPr lang="ru-RU" sz="2400" cap="none" dirty="0"/>
              <a:t> </a:t>
            </a:r>
            <a:r>
              <a:rPr lang="ru-RU" sz="2400" cap="none" dirty="0" err="1"/>
              <a:t>ресурси</a:t>
            </a:r>
            <a:r>
              <a:rPr lang="ru-RU" sz="2400" cap="none" dirty="0"/>
              <a:t>, с които </a:t>
            </a:r>
            <a:r>
              <a:rPr lang="ru-RU" sz="2400" cap="none" dirty="0" err="1" smtClean="0"/>
              <a:t>разполага</a:t>
            </a:r>
            <a:r>
              <a:rPr lang="ru-RU" sz="2400" cap="none" dirty="0" smtClean="0"/>
              <a:t> общината. </a:t>
            </a:r>
            <a:br>
              <a:rPr lang="ru-RU" sz="2400" cap="none" dirty="0" smtClean="0"/>
            </a:br>
            <a:r>
              <a:rPr lang="ru-RU" sz="2400" cap="none" dirty="0" smtClean="0"/>
              <a:t>	</a:t>
            </a:r>
            <a:endParaRPr lang="en-US" sz="24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374470"/>
            <a:ext cx="10610805" cy="1227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Определяне на зони за прилагане на интегриран подход за удовлетворяване на идентифицираните нужди и за подкрепа на потенциалите за развитие и на възможностите за сътрудничество с други </a:t>
            </a:r>
            <a:r>
              <a:rPr lang="ru-RU" dirty="0" smtClean="0"/>
              <a:t>общини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5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07569" y="587829"/>
            <a:ext cx="10961914" cy="10123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Такива </a:t>
            </a:r>
            <a:r>
              <a:rPr lang="ru-RU" dirty="0" err="1" smtClean="0"/>
              <a:t>зони</a:t>
            </a:r>
            <a:r>
              <a:rPr lang="ru-RU" dirty="0" smtClean="0"/>
              <a:t> могат да бъдат: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380204" y="1679251"/>
            <a:ext cx="11464246" cy="282000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Зона 1:</a:t>
            </a:r>
            <a:r>
              <a:rPr lang="ru-RU" sz="2400" dirty="0" smtClean="0"/>
              <a:t> </a:t>
            </a:r>
            <a:r>
              <a:rPr lang="ru-RU" sz="2400" u="sng" dirty="0" smtClean="0"/>
              <a:t>Общински център – с. Лесичово</a:t>
            </a:r>
            <a:r>
              <a:rPr lang="ru-RU" sz="2400" dirty="0" smtClean="0"/>
              <a:t>. </a:t>
            </a:r>
            <a:r>
              <a:rPr lang="bg-BG" sz="2400" dirty="0" smtClean="0"/>
              <a:t>Приоритетното </a:t>
            </a:r>
            <a:r>
              <a:rPr lang="bg-BG" sz="2400" dirty="0"/>
              <a:t>насочване на ресурси в тази зона ще допринесе за по-доброто обслужване на населението от цялата община, </a:t>
            </a:r>
            <a:r>
              <a:rPr lang="bg-BG" sz="2400" dirty="0" smtClean="0"/>
              <a:t>подобряване </a:t>
            </a:r>
            <a:r>
              <a:rPr lang="bg-BG" sz="2400" dirty="0"/>
              <a:t>качеството на предлаганите услуги, повишаване на административния капацитет и др</a:t>
            </a:r>
            <a:r>
              <a:rPr lang="bg-BG" sz="2400" dirty="0" smtClean="0"/>
              <a:t>.</a:t>
            </a:r>
          </a:p>
          <a:p>
            <a:r>
              <a:rPr lang="ru-RU" sz="2400" b="1" dirty="0"/>
              <a:t>Зона 2</a:t>
            </a:r>
            <a:r>
              <a:rPr lang="ru-RU" sz="2400" dirty="0"/>
              <a:t>: </a:t>
            </a:r>
            <a:r>
              <a:rPr lang="ru-RU" sz="2400" u="sng" dirty="0"/>
              <a:t>Зона за развитие на </a:t>
            </a:r>
            <a:r>
              <a:rPr lang="ru-RU" sz="2400" u="sng" dirty="0" err="1" smtClean="0"/>
              <a:t>туризъм</a:t>
            </a:r>
            <a:r>
              <a:rPr lang="ru-RU" sz="2400" dirty="0"/>
              <a:t>. </a:t>
            </a:r>
            <a:r>
              <a:rPr lang="ru-RU" sz="2400" dirty="0" smtClean="0"/>
              <a:t>Проблема е </a:t>
            </a:r>
            <a:r>
              <a:rPr lang="ru-RU" sz="2400" dirty="0" err="1" smtClean="0"/>
              <a:t>слабата</a:t>
            </a:r>
            <a:r>
              <a:rPr lang="ru-RU" sz="2400" dirty="0" smtClean="0"/>
              <a:t> </a:t>
            </a:r>
            <a:r>
              <a:rPr lang="ru-RU" sz="2400" dirty="0" err="1"/>
              <a:t>проученост</a:t>
            </a:r>
            <a:r>
              <a:rPr lang="ru-RU" sz="2400" dirty="0"/>
              <a:t> и </a:t>
            </a:r>
            <a:r>
              <a:rPr lang="ru-RU" sz="2400" dirty="0" err="1"/>
              <a:t>лошо</a:t>
            </a:r>
            <a:r>
              <a:rPr lang="ru-RU" sz="2400" dirty="0"/>
              <a:t> </a:t>
            </a:r>
            <a:r>
              <a:rPr lang="ru-RU" sz="2400" dirty="0" err="1"/>
              <a:t>състояние</a:t>
            </a:r>
            <a:r>
              <a:rPr lang="ru-RU" sz="2400" dirty="0"/>
              <a:t> на </a:t>
            </a:r>
            <a:r>
              <a:rPr lang="ru-RU" sz="2400" dirty="0" err="1"/>
              <a:t>някои</a:t>
            </a:r>
            <a:r>
              <a:rPr lang="ru-RU" sz="2400" dirty="0"/>
              <a:t> от </a:t>
            </a:r>
            <a:r>
              <a:rPr lang="ru-RU" sz="2400" dirty="0" err="1"/>
              <a:t>недвижимите</a:t>
            </a:r>
            <a:r>
              <a:rPr lang="ru-RU" sz="2400" dirty="0"/>
              <a:t> </a:t>
            </a:r>
            <a:r>
              <a:rPr lang="ru-RU" sz="2400" dirty="0" err="1"/>
              <a:t>културни</a:t>
            </a:r>
            <a:r>
              <a:rPr lang="ru-RU" sz="2400" dirty="0"/>
              <a:t> ценности </a:t>
            </a:r>
            <a:r>
              <a:rPr lang="ru-RU" sz="2400" dirty="0" smtClean="0"/>
              <a:t>в общината</a:t>
            </a:r>
            <a:r>
              <a:rPr lang="ru-RU" sz="2400" dirty="0"/>
              <a:t>. </a:t>
            </a:r>
            <a:r>
              <a:rPr lang="ru-RU" sz="2400" dirty="0" err="1"/>
              <a:t>Недостатъчна</a:t>
            </a:r>
            <a:r>
              <a:rPr lang="ru-RU" sz="2400" dirty="0"/>
              <a:t> </a:t>
            </a:r>
            <a:r>
              <a:rPr lang="ru-RU" sz="2400" dirty="0" smtClean="0"/>
              <a:t>популяризация, </a:t>
            </a:r>
            <a:r>
              <a:rPr lang="ru-RU" sz="2400" dirty="0" err="1" smtClean="0"/>
              <a:t>липса</a:t>
            </a:r>
            <a:r>
              <a:rPr lang="ru-RU" sz="2400" dirty="0" smtClean="0"/>
              <a:t> </a:t>
            </a:r>
            <a:r>
              <a:rPr lang="ru-RU" sz="2400" dirty="0"/>
              <a:t>на </a:t>
            </a:r>
            <a:r>
              <a:rPr lang="ru-RU" sz="2400" dirty="0" err="1"/>
              <a:t>туристическа</a:t>
            </a:r>
            <a:r>
              <a:rPr lang="ru-RU" sz="2400" dirty="0"/>
              <a:t> инфраструктура и </a:t>
            </a:r>
            <a:r>
              <a:rPr lang="ru-RU" sz="2400" dirty="0" err="1" smtClean="0"/>
              <a:t>липса</a:t>
            </a:r>
            <a:r>
              <a:rPr lang="ru-RU" sz="2400" dirty="0" smtClean="0"/>
              <a:t> на места за </a:t>
            </a:r>
            <a:r>
              <a:rPr lang="ru-RU" sz="2400" dirty="0" err="1" smtClean="0"/>
              <a:t>отсядане</a:t>
            </a:r>
            <a:r>
              <a:rPr lang="ru-RU" sz="2400" dirty="0" smtClean="0"/>
              <a:t>.   </a:t>
            </a:r>
            <a:endParaRPr lang="bg-BG" sz="2400" dirty="0"/>
          </a:p>
          <a:p>
            <a:endParaRPr lang="bg-BG" sz="2400" dirty="0"/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1370" y="1796144"/>
            <a:ext cx="10961914" cy="101237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bg-BG" dirty="0"/>
          </a:p>
        </p:txBody>
      </p:sp>
      <p:sp>
        <p:nvSpPr>
          <p:cNvPr id="6" name="Правоъгълник 5"/>
          <p:cNvSpPr/>
          <p:nvPr/>
        </p:nvSpPr>
        <p:spPr>
          <a:xfrm>
            <a:off x="707569" y="5013735"/>
            <a:ext cx="109619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Могат </a:t>
            </a:r>
            <a:r>
              <a:rPr lang="ru-RU" sz="2400" dirty="0"/>
              <a:t>да бъдат </a:t>
            </a:r>
            <a:r>
              <a:rPr lang="ru-RU" sz="2400" dirty="0" err="1"/>
              <a:t>дефинирани</a:t>
            </a:r>
            <a:r>
              <a:rPr lang="ru-RU" sz="2400" dirty="0"/>
              <a:t> неограничен </a:t>
            </a:r>
            <a:r>
              <a:rPr lang="ru-RU" sz="2400" dirty="0" err="1"/>
              <a:t>брой</a:t>
            </a:r>
            <a:r>
              <a:rPr lang="ru-RU" sz="2400" dirty="0"/>
              <a:t> </a:t>
            </a:r>
            <a:r>
              <a:rPr lang="ru-RU" sz="2400" dirty="0" err="1"/>
              <a:t>зони</a:t>
            </a:r>
            <a:r>
              <a:rPr lang="ru-RU" sz="2400" dirty="0"/>
              <a:t> за въздействие, но </a:t>
            </a:r>
            <a:r>
              <a:rPr lang="ru-RU" sz="2400" dirty="0" err="1" smtClean="0"/>
              <a:t>следва</a:t>
            </a:r>
            <a:r>
              <a:rPr lang="ru-RU" sz="2400" dirty="0" smtClean="0"/>
              <a:t> </a:t>
            </a:r>
            <a:r>
              <a:rPr lang="ru-RU" sz="2400" dirty="0"/>
              <a:t>да бъдат </a:t>
            </a:r>
            <a:r>
              <a:rPr lang="ru-RU" sz="2400" dirty="0" err="1"/>
              <a:t>подбрани</a:t>
            </a:r>
            <a:r>
              <a:rPr lang="ru-RU" sz="2400" dirty="0"/>
              <a:t> </a:t>
            </a:r>
            <a:r>
              <a:rPr lang="ru-RU" sz="2400" dirty="0" smtClean="0"/>
              <a:t>такива, </a:t>
            </a:r>
            <a:r>
              <a:rPr lang="ru-RU" sz="2400" dirty="0"/>
              <a:t>които имат най-</a:t>
            </a:r>
            <a:r>
              <a:rPr lang="ru-RU" sz="2400" dirty="0" err="1"/>
              <a:t>голям</a:t>
            </a:r>
            <a:r>
              <a:rPr lang="ru-RU" sz="2400" dirty="0"/>
              <a:t> потенциал да </a:t>
            </a:r>
            <a:r>
              <a:rPr lang="ru-RU" sz="2400" dirty="0" err="1"/>
              <a:t>повлияят</a:t>
            </a:r>
            <a:r>
              <a:rPr lang="ru-RU" sz="2400" dirty="0"/>
              <a:t> </a:t>
            </a:r>
            <a:r>
              <a:rPr lang="ru-RU" sz="2400" dirty="0" err="1"/>
              <a:t>върху</a:t>
            </a:r>
            <a:r>
              <a:rPr lang="ru-RU" sz="2400" dirty="0"/>
              <a:t> социално-</a:t>
            </a:r>
            <a:r>
              <a:rPr lang="ru-RU" sz="2400" dirty="0" err="1"/>
              <a:t>икономическото</a:t>
            </a:r>
            <a:r>
              <a:rPr lang="ru-RU" sz="2400" dirty="0"/>
              <a:t> развитие на общината.</a:t>
            </a:r>
            <a:endParaRPr lang="bg-BG" sz="2400" dirty="0"/>
          </a:p>
        </p:txBody>
      </p:sp>
    </p:spTree>
    <p:extLst>
      <p:ext uri="{BB962C8B-B14F-4D97-AF65-F5344CB8AC3E}">
        <p14:creationId xmlns:p14="http://schemas.microsoft.com/office/powerpoint/2010/main" val="829695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1767840"/>
            <a:ext cx="10680474" cy="4226560"/>
          </a:xfrm>
        </p:spPr>
        <p:txBody>
          <a:bodyPr>
            <a:normAutofit/>
          </a:bodyPr>
          <a:lstStyle/>
          <a:p>
            <a:r>
              <a:rPr lang="ru-RU" sz="3200" dirty="0" err="1"/>
              <a:t>Програмата</a:t>
            </a:r>
            <a:r>
              <a:rPr lang="ru-RU" sz="3200" dirty="0"/>
              <a:t> за реализация на Плана за интегрирано развитие на общината </a:t>
            </a:r>
            <a:r>
              <a:rPr lang="ru-RU" sz="3200" dirty="0" err="1"/>
              <a:t>конкретизира</a:t>
            </a:r>
            <a:r>
              <a:rPr lang="ru-RU" sz="3200" dirty="0"/>
              <a:t> начина, </a:t>
            </a:r>
            <a:r>
              <a:rPr lang="ru-RU" sz="3200" dirty="0" err="1"/>
              <a:t>практическите</a:t>
            </a:r>
            <a:r>
              <a:rPr lang="ru-RU" sz="3200" dirty="0"/>
              <a:t> мерки, </a:t>
            </a:r>
            <a:r>
              <a:rPr lang="ru-RU" sz="3200" dirty="0" err="1"/>
              <a:t>инвестиционните</a:t>
            </a:r>
            <a:r>
              <a:rPr lang="ru-RU" sz="3200" dirty="0"/>
              <a:t> дейности и </a:t>
            </a:r>
            <a:r>
              <a:rPr lang="ru-RU" sz="3200" dirty="0" err="1"/>
              <a:t>проектните</a:t>
            </a:r>
            <a:r>
              <a:rPr lang="ru-RU" sz="3200" dirty="0"/>
              <a:t> идеи за </a:t>
            </a:r>
            <a:r>
              <a:rPr lang="ru-RU" sz="3200" dirty="0" err="1"/>
              <a:t>постигане</a:t>
            </a:r>
            <a:r>
              <a:rPr lang="ru-RU" sz="3200" dirty="0"/>
              <a:t> целите на развитието</a:t>
            </a:r>
            <a:r>
              <a:rPr lang="ru-RU" sz="3200" dirty="0" smtClean="0"/>
              <a:t>. </a:t>
            </a:r>
            <a:r>
              <a:rPr lang="ru-RU" sz="3200" dirty="0" err="1" smtClean="0"/>
              <a:t>Тя</a:t>
            </a:r>
            <a:r>
              <a:rPr lang="ru-RU" sz="3200" dirty="0" smtClean="0"/>
              <a:t> е с  период </a:t>
            </a:r>
            <a:r>
              <a:rPr lang="ru-RU" sz="3200" dirty="0"/>
              <a:t>на действие </a:t>
            </a:r>
            <a:r>
              <a:rPr lang="ru-RU" sz="3200" dirty="0" err="1"/>
              <a:t>седем</a:t>
            </a:r>
            <a:r>
              <a:rPr lang="ru-RU" sz="3200" dirty="0"/>
              <a:t> </a:t>
            </a:r>
            <a:r>
              <a:rPr lang="ru-RU" sz="3200" dirty="0" smtClean="0"/>
              <a:t>години</a:t>
            </a:r>
            <a:r>
              <a:rPr lang="ru-RU" sz="3200" dirty="0"/>
              <a:t/>
            </a:r>
            <a:br>
              <a:rPr lang="ru-RU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391887"/>
            <a:ext cx="10610805" cy="109728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Програма за реализация на ПИРО и описание на интегрирания подход за </a:t>
            </a:r>
            <a:r>
              <a:rPr lang="ru-RU" dirty="0" smtClean="0"/>
              <a:t>развитие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25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05983" y="1317170"/>
            <a:ext cx="10582501" cy="5116287"/>
          </a:xfrm>
        </p:spPr>
        <p:txBody>
          <a:bodyPr>
            <a:normAutofit/>
          </a:bodyPr>
          <a:lstStyle/>
          <a:p>
            <a:r>
              <a:rPr lang="ru-RU" sz="2700" dirty="0"/>
              <a:t>•	</a:t>
            </a:r>
            <a:r>
              <a:rPr lang="ru-RU" sz="2700" dirty="0" err="1"/>
              <a:t>Списък</a:t>
            </a:r>
            <a:r>
              <a:rPr lang="ru-RU" sz="2700" dirty="0"/>
              <a:t> на предвидените мерки и дейности за реализация на плана</a:t>
            </a:r>
            <a:br>
              <a:rPr lang="ru-RU" sz="2700" dirty="0"/>
            </a:br>
            <a:r>
              <a:rPr lang="ru-RU" sz="2700" dirty="0"/>
              <a:t>•	Индикативен </a:t>
            </a:r>
            <a:r>
              <a:rPr lang="ru-RU" sz="2700" dirty="0" err="1"/>
              <a:t>списък</a:t>
            </a:r>
            <a:r>
              <a:rPr lang="ru-RU" sz="2700" dirty="0"/>
              <a:t> на </a:t>
            </a:r>
            <a:r>
              <a:rPr lang="ru-RU" sz="2700" dirty="0" err="1"/>
              <a:t>важни</a:t>
            </a:r>
            <a:r>
              <a:rPr lang="ru-RU" sz="2700" dirty="0"/>
              <a:t> за общината </a:t>
            </a:r>
            <a:r>
              <a:rPr lang="ru-RU" sz="2700" dirty="0" err="1"/>
              <a:t>проекти</a:t>
            </a:r>
            <a:r>
              <a:rPr lang="ru-RU" sz="2700" dirty="0"/>
              <a:t>, които ще се </a:t>
            </a:r>
            <a:r>
              <a:rPr lang="ru-RU" sz="2700" dirty="0" err="1"/>
              <a:t>разработват</a:t>
            </a:r>
            <a:r>
              <a:rPr lang="ru-RU" sz="2700" dirty="0"/>
              <a:t> и </a:t>
            </a:r>
            <a:r>
              <a:rPr lang="ru-RU" sz="2700" dirty="0" err="1"/>
              <a:t>изпълняват</a:t>
            </a:r>
            <a:r>
              <a:rPr lang="ru-RU" sz="2700" dirty="0"/>
              <a:t> в рамките на </a:t>
            </a:r>
            <a:r>
              <a:rPr lang="ru-RU" sz="2700" dirty="0" err="1"/>
              <a:t>програмата</a:t>
            </a:r>
            <a:r>
              <a:rPr lang="ru-RU" sz="2700" dirty="0"/>
              <a:t> </a:t>
            </a:r>
            <a:br>
              <a:rPr lang="ru-RU" sz="2700" dirty="0"/>
            </a:br>
            <a:r>
              <a:rPr lang="ru-RU" sz="2700" dirty="0"/>
              <a:t>•	Индикативна </a:t>
            </a:r>
            <a:r>
              <a:rPr lang="ru-RU" sz="2700" dirty="0" err="1"/>
              <a:t>финансова</a:t>
            </a:r>
            <a:r>
              <a:rPr lang="ru-RU" sz="2700" dirty="0"/>
              <a:t> таблица </a:t>
            </a:r>
            <a:br>
              <a:rPr lang="ru-RU" sz="2700" dirty="0"/>
            </a:br>
            <a:r>
              <a:rPr lang="ru-RU" sz="2700" dirty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</a:t>
            </a:r>
            <a:r>
              <a:rPr lang="ru-RU" sz="2700" dirty="0" err="1" smtClean="0"/>
              <a:t>Програмата</a:t>
            </a:r>
            <a:r>
              <a:rPr lang="ru-RU" sz="2700" dirty="0" smtClean="0"/>
              <a:t> </a:t>
            </a:r>
            <a:r>
              <a:rPr lang="ru-RU" sz="2700" dirty="0"/>
              <a:t>за реализация и </a:t>
            </a:r>
            <a:r>
              <a:rPr lang="ru-RU" sz="2700" dirty="0" err="1"/>
              <a:t>приложенията</a:t>
            </a:r>
            <a:r>
              <a:rPr lang="ru-RU" sz="2700" dirty="0"/>
              <a:t> към </a:t>
            </a:r>
            <a:r>
              <a:rPr lang="ru-RU" sz="2700" dirty="0" err="1"/>
              <a:t>нея</a:t>
            </a:r>
            <a:r>
              <a:rPr lang="ru-RU" sz="2700" dirty="0"/>
              <a:t> подлежат на периодична актуализация с цел включване на нови мерки, дейности, </a:t>
            </a:r>
            <a:r>
              <a:rPr lang="ru-RU" sz="2700" dirty="0" err="1"/>
              <a:t>проекти</a:t>
            </a:r>
            <a:r>
              <a:rPr lang="ru-RU" sz="2700" dirty="0"/>
              <a:t> или </a:t>
            </a:r>
            <a:r>
              <a:rPr lang="ru-RU" sz="2700" dirty="0" err="1"/>
              <a:t>източници</a:t>
            </a:r>
            <a:r>
              <a:rPr lang="ru-RU" sz="2700" dirty="0"/>
              <a:t> на </a:t>
            </a:r>
            <a:r>
              <a:rPr lang="ru-RU" sz="2700" dirty="0" err="1"/>
              <a:t>финансиране</a:t>
            </a:r>
            <a:r>
              <a:rPr lang="ru-RU" sz="2700" dirty="0" smtClean="0"/>
              <a:t>.</a:t>
            </a:r>
            <a:r>
              <a:rPr lang="ru-RU" sz="2700" dirty="0"/>
              <a:t/>
            </a:r>
            <a:br>
              <a:rPr lang="ru-RU" sz="2700" dirty="0"/>
            </a:br>
            <a:endParaRPr lang="bg-BG" sz="2700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803954" y="349553"/>
            <a:ext cx="10691359" cy="695476"/>
          </a:xfrm>
        </p:spPr>
        <p:txBody>
          <a:bodyPr>
            <a:noAutofit/>
          </a:bodyPr>
          <a:lstStyle/>
          <a:p>
            <a:r>
              <a:rPr lang="ru-RU" sz="2800" dirty="0" err="1"/>
              <a:t>Основни</a:t>
            </a:r>
            <a:r>
              <a:rPr lang="ru-RU" sz="2800" dirty="0"/>
              <a:t> </a:t>
            </a:r>
            <a:r>
              <a:rPr lang="ru-RU" sz="2800" dirty="0" err="1"/>
              <a:t>компоненти</a:t>
            </a:r>
            <a:r>
              <a:rPr lang="ru-RU" sz="2800" dirty="0"/>
              <a:t> на </a:t>
            </a:r>
            <a:r>
              <a:rPr lang="ru-RU" sz="2800" dirty="0" err="1"/>
              <a:t>програмата</a:t>
            </a:r>
            <a:r>
              <a:rPr lang="ru-RU" sz="2800" dirty="0"/>
              <a:t> за реализация са:</a:t>
            </a:r>
            <a:endParaRPr lang="bg-BG" sz="2800" dirty="0"/>
          </a:p>
        </p:txBody>
      </p:sp>
    </p:spTree>
    <p:extLst>
      <p:ext uri="{BB962C8B-B14F-4D97-AF65-F5344CB8AC3E}">
        <p14:creationId xmlns:p14="http://schemas.microsoft.com/office/powerpoint/2010/main" val="2747534733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2727</TotalTime>
  <Words>367</Words>
  <Application>Microsoft Office PowerPoint</Application>
  <PresentationFormat>Widescreen</PresentationFormat>
  <Paragraphs>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Century Gothic</vt:lpstr>
      <vt:lpstr>Wingdings 3</vt:lpstr>
      <vt:lpstr>Slice</vt:lpstr>
      <vt:lpstr>ОБЛАСТЕН СЪВЕТ ЗА РАЗВИТИЕ 05.06.2023 г. </vt:lpstr>
      <vt:lpstr> Плана за интегрирано развитие на община Лесичово е разработен от външна фирма със съдействието на общината.   Приет е с Решение № 372 на Общински съвет Лесичово на заседание проведено на 30 юни 2022 г. с протокол № 47 </vt:lpstr>
      <vt:lpstr>PowerPoint Presentation</vt:lpstr>
      <vt:lpstr>Сред основните принципи, на които се основава провеждането на държавната политика е принципът на партньорство, публичност и прозрачност - важен механизъм за повишаване на устойчивостта на взетите решения и планираните цели и задачи, за ефективността на тяхната реализация</vt:lpstr>
      <vt:lpstr>PowerPoint Presentation</vt:lpstr>
      <vt:lpstr> Зоните за прилагане на интегриран подход се определят на базата на общи характеристики на определена територия и/или общи проблеми или потенциали за развитие.  Приоритетните зони за въздействие са определени на база на анализ на силните и слабите страни, както и на потенциалите за развитие.   Целта на определянето на приоритетни зони за въздействие е постигане на максимален ефект с ограничените ресурси, с които разполага общината.   </vt:lpstr>
      <vt:lpstr>Такива зони могат да бъдат:   </vt:lpstr>
      <vt:lpstr>Програмата за реализация на Плана за интегрирано развитие на общината конкретизира начина, практическите мерки, инвестиционните дейности и проектните идеи за постигане целите на развитието. Тя е с  период на действие седем години </vt:lpstr>
      <vt:lpstr>• Списък на предвидените мерки и дейности за реализация на плана • Индикативен списък на важни за общината проекти, които ще се разработват и изпълняват в рамките на програмата  • Индикативна финансова таблица     Програмата за реализация и приложенията към нея подлежат на периодична актуализация с цел включване на нови мерки, дейности, проекти или източници на финансиране. </vt:lpstr>
      <vt:lpstr> За наблюдението и оценката се изгражда система, която включва формите и начините за събиране на информация, индикаторите за наблюдение, органа за наблюдение и организацията на работата по наблюдението и оценката, както и системата на докладване и осигуряване на информация и публичност.   Целта на системата за наблюдение и оценка на изпълнението на ПИРО е осигуряването на ефективно изпълнение на плана, с оглед постигане на целите за интегрирано устойчиво местно развитие и ефикасно разходване на ресурсите за реализация на планираните дейности и проекти.  Предмет на наблюдението и оценката е изпълнението на целите и приоритетите на плана на основата на резултатите от подготовката и изпълнението на мерките и проектите, включени в Програмата за реализация на плана и на база на определените индикатори за наблюдение и оценка.  </vt:lpstr>
      <vt:lpstr>PowerPoint Presentation</vt:lpstr>
      <vt:lpstr> В цялостния процес на наблюдение и оценка при спазване на принципа за партньорство участват общинският съвет, кметът на общината, кметовете на кметства и кметските наместници, общинската администрация, социалните и икономическите партньори, неправителствените организации, представителите на гражданското общество в общината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ОБЛАСТЕН СЪВЕТ ЗА РАЗВИТИЕ</dc:title>
  <dc:creator>Gergana Kaloyanova</dc:creator>
  <cp:lastModifiedBy>Gergana Kaloyanova</cp:lastModifiedBy>
  <cp:revision>21</cp:revision>
  <cp:lastPrinted>2023-06-02T08:40:44Z</cp:lastPrinted>
  <dcterms:created xsi:type="dcterms:W3CDTF">2021-11-16T11:06:13Z</dcterms:created>
  <dcterms:modified xsi:type="dcterms:W3CDTF">2023-06-02T08:45:27Z</dcterms:modified>
</cp:coreProperties>
</file>