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sldIdLst>
    <p:sldId id="256" r:id="rId2"/>
    <p:sldId id="258" r:id="rId3"/>
    <p:sldId id="264" r:id="rId4"/>
    <p:sldId id="259" r:id="rId5"/>
    <p:sldId id="260" r:id="rId6"/>
    <p:sldId id="261" r:id="rId7"/>
    <p:sldId id="265" r:id="rId8"/>
    <p:sldId id="266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108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подзаглавието в образеца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FA97-43E1-4A5F-81B0-E835354B1DDD}" type="datetimeFigureOut">
              <a:rPr lang="bg-BG" smtClean="0"/>
              <a:t>22.11.2021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6065-ACE0-4EE6-93DF-94962965712F}" type="slidenum">
              <a:rPr lang="bg-BG" smtClean="0"/>
              <a:t>‹#›</a:t>
            </a:fld>
            <a:endParaRPr lang="bg-BG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467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bg-BG" smtClean="0"/>
              <a:t>Щракнете върху иконата, за да добавите картина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FA97-43E1-4A5F-81B0-E835354B1DDD}" type="datetimeFigureOut">
              <a:rPr lang="bg-BG" smtClean="0"/>
              <a:t>22.11.2021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6065-ACE0-4EE6-93DF-94962965712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306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лавие и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FA97-43E1-4A5F-81B0-E835354B1DDD}" type="datetimeFigureOut">
              <a:rPr lang="bg-BG" smtClean="0"/>
              <a:t>22.11.2021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6065-ACE0-4EE6-93DF-94962965712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37537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FA97-43E1-4A5F-81B0-E835354B1DDD}" type="datetimeFigureOut">
              <a:rPr lang="bg-BG" smtClean="0"/>
              <a:t>22.11.2021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6065-ACE0-4EE6-93DF-94962965712F}" type="slidenum">
              <a:rPr lang="bg-BG" smtClean="0"/>
              <a:t>‹#›</a:t>
            </a:fld>
            <a:endParaRPr lang="bg-BG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77464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ичка с им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FA97-43E1-4A5F-81B0-E835354B1DDD}" type="datetimeFigureOut">
              <a:rPr lang="bg-BG" smtClean="0"/>
              <a:t>22.11.2021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6065-ACE0-4EE6-93DF-94962965712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69293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ичка с име на ци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FA97-43E1-4A5F-81B0-E835354B1DDD}" type="datetimeFigureOut">
              <a:rPr lang="bg-BG" smtClean="0"/>
              <a:t>22.11.2021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6065-ACE0-4EE6-93DF-94962965712F}" type="slidenum">
              <a:rPr lang="bg-BG" smtClean="0"/>
              <a:t>‹#›</a:t>
            </a:fld>
            <a:endParaRPr lang="bg-BG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12023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или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FA97-43E1-4A5F-81B0-E835354B1DDD}" type="datetimeFigureOut">
              <a:rPr lang="bg-BG" smtClean="0"/>
              <a:t>22.11.2021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6065-ACE0-4EE6-93DF-94962965712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24067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FA97-43E1-4A5F-81B0-E835354B1DDD}" type="datetimeFigureOut">
              <a:rPr lang="bg-BG" smtClean="0"/>
              <a:t>22.11.2021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6065-ACE0-4EE6-93DF-94962965712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720298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FA97-43E1-4A5F-81B0-E835354B1DDD}" type="datetimeFigureOut">
              <a:rPr lang="bg-BG" smtClean="0"/>
              <a:t>22.11.2021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6065-ACE0-4EE6-93DF-94962965712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75153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FA97-43E1-4A5F-81B0-E835354B1DDD}" type="datetimeFigureOut">
              <a:rPr lang="bg-BG" smtClean="0"/>
              <a:t>22.11.2021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6065-ACE0-4EE6-93DF-94962965712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57501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FA97-43E1-4A5F-81B0-E835354B1DDD}" type="datetimeFigureOut">
              <a:rPr lang="bg-BG" smtClean="0"/>
              <a:t>22.11.2021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6065-ACE0-4EE6-93DF-94962965712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21928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FA97-43E1-4A5F-81B0-E835354B1DDD}" type="datetimeFigureOut">
              <a:rPr lang="bg-BG" smtClean="0"/>
              <a:t>22.11.2021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6065-ACE0-4EE6-93DF-94962965712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675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FA97-43E1-4A5F-81B0-E835354B1DDD}" type="datetimeFigureOut">
              <a:rPr lang="bg-BG" smtClean="0"/>
              <a:t>22.11.2021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6065-ACE0-4EE6-93DF-94962965712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95257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FA97-43E1-4A5F-81B0-E835354B1DDD}" type="datetimeFigureOut">
              <a:rPr lang="bg-BG" smtClean="0"/>
              <a:t>22.11.2021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6065-ACE0-4EE6-93DF-94962965712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19183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FA97-43E1-4A5F-81B0-E835354B1DDD}" type="datetimeFigureOut">
              <a:rPr lang="bg-BG" smtClean="0"/>
              <a:t>22.11.2021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6065-ACE0-4EE6-93DF-94962965712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73634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FA97-43E1-4A5F-81B0-E835354B1DDD}" type="datetimeFigureOut">
              <a:rPr lang="bg-BG" smtClean="0"/>
              <a:t>22.11.2021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6065-ACE0-4EE6-93DF-94962965712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17575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bg-BG" smtClean="0"/>
              <a:t>Щракнете върху иконата, за да добавите картина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FA97-43E1-4A5F-81B0-E835354B1DDD}" type="datetimeFigureOut">
              <a:rPr lang="bg-BG" smtClean="0"/>
              <a:t>22.11.2021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6065-ACE0-4EE6-93DF-94962965712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7683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13DFA97-43E1-4A5F-81B0-E835354B1DDD}" type="datetimeFigureOut">
              <a:rPr lang="bg-BG" smtClean="0"/>
              <a:t>22.11.2021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F186065-ACE0-4EE6-93DF-94962965712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689773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лавие 3"/>
          <p:cNvSpPr>
            <a:spLocks noGrp="1"/>
          </p:cNvSpPr>
          <p:nvPr>
            <p:ph type="title"/>
          </p:nvPr>
        </p:nvSpPr>
        <p:spPr>
          <a:xfrm>
            <a:off x="831850" y="360486"/>
            <a:ext cx="10515600" cy="2149958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</a:rPr>
              <a:t>ОБЛАСТЕН СЪВЕТ ЗА РАЗВИТИЕ</a:t>
            </a:r>
            <a:br>
              <a:rPr lang="ru-RU" sz="40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</a:rPr>
              <a:t>26.11.2021 г. </a:t>
            </a:r>
            <a:r>
              <a:rPr lang="ru-RU" sz="4000" b="1" dirty="0" err="1" smtClean="0">
                <a:solidFill>
                  <a:schemeClr val="bg2">
                    <a:lumMod val="75000"/>
                  </a:schemeClr>
                </a:solidFill>
              </a:rPr>
              <a:t>Пазарджик</a:t>
            </a:r>
            <a:endParaRPr lang="bg-BG" sz="4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idx="1"/>
          </p:nvPr>
        </p:nvSpPr>
        <p:spPr>
          <a:xfrm>
            <a:off x="831850" y="3757353"/>
            <a:ext cx="10515600" cy="2332298"/>
          </a:xfrm>
        </p:spPr>
        <p:txBody>
          <a:bodyPr/>
          <a:lstStyle/>
          <a:p>
            <a:pPr lvl="0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bg-BG" sz="2800" b="1" dirty="0">
                <a:solidFill>
                  <a:srgbClr val="146194">
                    <a:lumMod val="75000"/>
                  </a:srgbClr>
                </a:solidFill>
                <a:latin typeface="Century Gothic"/>
              </a:rPr>
              <a:t>ПИРО на Община Велинград</a:t>
            </a:r>
          </a:p>
          <a:p>
            <a:pPr lvl="0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bg-BG" sz="2100" b="1" dirty="0">
                <a:solidFill>
                  <a:srgbClr val="146194">
                    <a:lumMod val="75000"/>
                  </a:srgbClr>
                </a:solidFill>
                <a:latin typeface="Century Gothic"/>
              </a:rPr>
              <a:t>Кратко описание на документа по основните части </a:t>
            </a:r>
            <a:endParaRPr lang="en-US" sz="2100" b="1" dirty="0">
              <a:solidFill>
                <a:srgbClr val="146194">
                  <a:lumMod val="75000"/>
                </a:srgbClr>
              </a:solidFill>
              <a:latin typeface="Century Gothic"/>
            </a:endParaRP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6016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лавие 3"/>
          <p:cNvSpPr>
            <a:spLocks noGrp="1"/>
          </p:cNvSpPr>
          <p:nvPr>
            <p:ph type="title"/>
          </p:nvPr>
        </p:nvSpPr>
        <p:spPr>
          <a:xfrm>
            <a:off x="831850" y="1995854"/>
            <a:ext cx="10515600" cy="870438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3100" b="1" cap="none" dirty="0" smtClean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Община </a:t>
            </a:r>
            <a:r>
              <a:rPr lang="ru-RU" sz="3100" b="1" cap="none" dirty="0" err="1" smtClean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Велинград</a:t>
            </a:r>
            <a:endParaRPr lang="en-US" sz="3100" b="1" cap="none" dirty="0">
              <a:ln>
                <a:noFill/>
              </a:ln>
              <a:solidFill>
                <a:srgbClr val="146194">
                  <a:lumMod val="75000"/>
                </a:srgbClr>
              </a:solidFill>
              <a:ea typeface="+mn-ea"/>
              <a:cs typeface="+mn-cs"/>
            </a:endParaRPr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idx="1"/>
          </p:nvPr>
        </p:nvSpPr>
        <p:spPr>
          <a:xfrm>
            <a:off x="831850" y="2989385"/>
            <a:ext cx="10515600" cy="3100266"/>
          </a:xfrm>
        </p:spPr>
        <p:txBody>
          <a:bodyPr/>
          <a:lstStyle/>
          <a:p>
            <a:endParaRPr lang="bg-BG" dirty="0" smtClean="0"/>
          </a:p>
          <a:p>
            <a:endParaRPr lang="bg-BG" dirty="0"/>
          </a:p>
          <a:p>
            <a:endParaRPr lang="bg-BG" dirty="0" smtClean="0"/>
          </a:p>
          <a:p>
            <a:r>
              <a:rPr lang="bg-BG" sz="3200" b="1" dirty="0" smtClean="0"/>
              <a:t>Благодаря за вниманието</a:t>
            </a:r>
            <a:endParaRPr lang="bg-BG" sz="3200" b="1" dirty="0"/>
          </a:p>
        </p:txBody>
      </p:sp>
    </p:spTree>
    <p:extLst>
      <p:ext uri="{BB962C8B-B14F-4D97-AF65-F5344CB8AC3E}">
        <p14:creationId xmlns:p14="http://schemas.microsoft.com/office/powerpoint/2010/main" val="316001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лавие 3"/>
          <p:cNvSpPr>
            <a:spLocks noGrp="1"/>
          </p:cNvSpPr>
          <p:nvPr>
            <p:ph type="title"/>
          </p:nvPr>
        </p:nvSpPr>
        <p:spPr>
          <a:xfrm>
            <a:off x="831850" y="360486"/>
            <a:ext cx="10515600" cy="803296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31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Цели и </a:t>
            </a:r>
            <a:r>
              <a:rPr lang="ru-RU" sz="31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приоритети</a:t>
            </a:r>
            <a:r>
              <a:rPr lang="ru-RU" sz="31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за развитие за периода 2021-2027 г.</a:t>
            </a:r>
            <a:endParaRPr lang="en-US" sz="3100" b="1" cap="none" dirty="0">
              <a:ln>
                <a:noFill/>
              </a:ln>
              <a:solidFill>
                <a:srgbClr val="146194">
                  <a:lumMod val="75000"/>
                </a:srgbClr>
              </a:solidFill>
              <a:ea typeface="+mn-ea"/>
              <a:cs typeface="+mn-cs"/>
            </a:endParaRPr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idx="1"/>
          </p:nvPr>
        </p:nvSpPr>
        <p:spPr>
          <a:xfrm>
            <a:off x="831850" y="1346662"/>
            <a:ext cx="10515600" cy="4742989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Приоритет 1: „</a:t>
            </a:r>
            <a:r>
              <a:rPr lang="ru-RU" b="1" dirty="0" err="1"/>
              <a:t>Балансиран</a:t>
            </a:r>
            <a:r>
              <a:rPr lang="ru-RU" b="1" dirty="0"/>
              <a:t>, устойчив  </a:t>
            </a:r>
            <a:r>
              <a:rPr lang="ru-RU" b="1" dirty="0" err="1"/>
              <a:t>растеж</a:t>
            </a:r>
            <a:r>
              <a:rPr lang="ru-RU" b="1" dirty="0"/>
              <a:t> чрез </a:t>
            </a:r>
            <a:r>
              <a:rPr lang="ru-RU" b="1" dirty="0" err="1"/>
              <a:t>привличане</a:t>
            </a:r>
            <a:r>
              <a:rPr lang="ru-RU" b="1" dirty="0"/>
              <a:t> на свежи инвестиции за  </a:t>
            </a:r>
            <a:r>
              <a:rPr lang="ru-RU" b="1" dirty="0" err="1"/>
              <a:t>утвърждаване</a:t>
            </a:r>
            <a:r>
              <a:rPr lang="ru-RU" b="1" dirty="0"/>
              <a:t> </a:t>
            </a:r>
            <a:r>
              <a:rPr lang="ru-RU" b="1" dirty="0" err="1"/>
              <a:t>конкурентоспособността</a:t>
            </a:r>
            <a:r>
              <a:rPr lang="ru-RU" b="1" dirty="0"/>
              <a:t> на </a:t>
            </a:r>
            <a:r>
              <a:rPr lang="ru-RU" b="1" dirty="0" err="1"/>
              <a:t>водещите</a:t>
            </a:r>
            <a:r>
              <a:rPr lang="ru-RU" b="1" dirty="0"/>
              <a:t> функции на туризма, </a:t>
            </a:r>
            <a:r>
              <a:rPr lang="ru-RU" b="1" dirty="0" err="1"/>
              <a:t>горското</a:t>
            </a:r>
            <a:r>
              <a:rPr lang="ru-RU" b="1" dirty="0"/>
              <a:t> </a:t>
            </a:r>
            <a:r>
              <a:rPr lang="ru-RU" b="1" dirty="0" err="1"/>
              <a:t>стопанство</a:t>
            </a:r>
            <a:r>
              <a:rPr lang="ru-RU" b="1" dirty="0"/>
              <a:t>  на </a:t>
            </a:r>
            <a:r>
              <a:rPr lang="ru-RU" b="1" dirty="0" err="1"/>
              <a:t>преработващата</a:t>
            </a:r>
            <a:r>
              <a:rPr lang="ru-RU" b="1" dirty="0"/>
              <a:t> </a:t>
            </a:r>
            <a:r>
              <a:rPr lang="ru-RU" b="1" dirty="0" err="1"/>
              <a:t>промишленост</a:t>
            </a:r>
            <a:r>
              <a:rPr lang="ru-RU" b="1" dirty="0" smtClean="0"/>
              <a:t>“:</a:t>
            </a:r>
            <a:endParaRPr lang="ru-RU" dirty="0" smtClean="0"/>
          </a:p>
          <a:p>
            <a:r>
              <a:rPr lang="ru-RU" dirty="0" smtClean="0"/>
              <a:t>	</a:t>
            </a:r>
            <a:r>
              <a:rPr lang="ru-RU" dirty="0" err="1" smtClean="0"/>
              <a:t>Стратегическа</a:t>
            </a:r>
            <a:r>
              <a:rPr lang="ru-RU" dirty="0" smtClean="0"/>
              <a:t> </a:t>
            </a:r>
            <a:r>
              <a:rPr lang="ru-RU" dirty="0"/>
              <a:t>цел 1.1. </a:t>
            </a:r>
            <a:r>
              <a:rPr lang="ru-RU" dirty="0" err="1"/>
              <a:t>Подкрепа</a:t>
            </a:r>
            <a:r>
              <a:rPr lang="ru-RU" dirty="0"/>
              <a:t> на </a:t>
            </a:r>
            <a:r>
              <a:rPr lang="ru-RU" dirty="0" err="1"/>
              <a:t>инициативи</a:t>
            </a:r>
            <a:r>
              <a:rPr lang="ru-RU" dirty="0"/>
              <a:t> на бизнеса за </a:t>
            </a:r>
            <a:r>
              <a:rPr lang="ru-RU" dirty="0" err="1"/>
              <a:t>привличане</a:t>
            </a:r>
            <a:r>
              <a:rPr lang="ru-RU" dirty="0"/>
              <a:t> на нови инвестиции (в </a:t>
            </a:r>
            <a:r>
              <a:rPr lang="ru-RU" dirty="0" err="1"/>
              <a:t>т.ч</a:t>
            </a:r>
            <a:r>
              <a:rPr lang="ru-RU" dirty="0"/>
              <a:t>. и  от </a:t>
            </a:r>
            <a:r>
              <a:rPr lang="ru-RU" dirty="0" err="1"/>
              <a:t>външни</a:t>
            </a:r>
            <a:r>
              <a:rPr lang="ru-RU" dirty="0"/>
              <a:t> </a:t>
            </a:r>
            <a:r>
              <a:rPr lang="ru-RU" dirty="0" err="1"/>
              <a:t>източници</a:t>
            </a:r>
            <a:r>
              <a:rPr lang="ru-RU" dirty="0"/>
              <a:t>)“; </a:t>
            </a:r>
          </a:p>
          <a:p>
            <a:r>
              <a:rPr lang="ru-RU" dirty="0"/>
              <a:t>	</a:t>
            </a:r>
            <a:r>
              <a:rPr lang="ru-RU" dirty="0" err="1"/>
              <a:t>Стратегическа</a:t>
            </a:r>
            <a:r>
              <a:rPr lang="ru-RU" dirty="0"/>
              <a:t> цел 1.2. „</a:t>
            </a:r>
            <a:r>
              <a:rPr lang="ru-RU" dirty="0" err="1"/>
              <a:t>Разнообразяване</a:t>
            </a:r>
            <a:r>
              <a:rPr lang="ru-RU" dirty="0"/>
              <a:t> на </a:t>
            </a:r>
            <a:r>
              <a:rPr lang="ru-RU" dirty="0" err="1"/>
              <a:t>предлагания</a:t>
            </a:r>
            <a:r>
              <a:rPr lang="ru-RU" dirty="0"/>
              <a:t> </a:t>
            </a:r>
            <a:r>
              <a:rPr lang="ru-RU" dirty="0" err="1"/>
              <a:t>туристически</a:t>
            </a:r>
            <a:r>
              <a:rPr lang="ru-RU" dirty="0"/>
              <a:t> продукт за </a:t>
            </a:r>
            <a:r>
              <a:rPr lang="ru-RU" dirty="0" err="1"/>
              <a:t>по-пълно</a:t>
            </a:r>
            <a:r>
              <a:rPr lang="ru-RU" dirty="0"/>
              <a:t> </a:t>
            </a:r>
            <a:r>
              <a:rPr lang="ru-RU" dirty="0" err="1"/>
              <a:t>използване</a:t>
            </a:r>
            <a:r>
              <a:rPr lang="ru-RU" dirty="0"/>
              <a:t> на </a:t>
            </a:r>
            <a:r>
              <a:rPr lang="ru-RU" dirty="0" err="1"/>
              <a:t>разполагаемия</a:t>
            </a:r>
            <a:r>
              <a:rPr lang="ru-RU" dirty="0"/>
              <a:t> </a:t>
            </a:r>
            <a:r>
              <a:rPr lang="ru-RU" dirty="0" err="1"/>
              <a:t>туристически</a:t>
            </a:r>
            <a:r>
              <a:rPr lang="ru-RU" dirty="0"/>
              <a:t> ресурс“</a:t>
            </a:r>
          </a:p>
          <a:p>
            <a:r>
              <a:rPr lang="ru-RU" dirty="0"/>
              <a:t>	</a:t>
            </a:r>
            <a:r>
              <a:rPr lang="ru-RU" dirty="0" err="1"/>
              <a:t>Стратегическа</a:t>
            </a:r>
            <a:r>
              <a:rPr lang="ru-RU" dirty="0"/>
              <a:t> цел 1.3. „Развитие на </a:t>
            </a:r>
            <a:r>
              <a:rPr lang="ru-RU" dirty="0" err="1"/>
              <a:t>конкурентни</a:t>
            </a:r>
            <a:r>
              <a:rPr lang="ru-RU" dirty="0"/>
              <a:t> </a:t>
            </a:r>
            <a:r>
              <a:rPr lang="ru-RU" dirty="0" err="1"/>
              <a:t>сектори</a:t>
            </a:r>
            <a:r>
              <a:rPr lang="ru-RU" dirty="0"/>
              <a:t>, </a:t>
            </a:r>
            <a:r>
              <a:rPr lang="ru-RU" dirty="0" err="1"/>
              <a:t>базирани</a:t>
            </a:r>
            <a:r>
              <a:rPr lang="ru-RU" dirty="0"/>
              <a:t> на </a:t>
            </a:r>
            <a:r>
              <a:rPr lang="ru-RU" dirty="0" err="1"/>
              <a:t>местни</a:t>
            </a:r>
            <a:r>
              <a:rPr lang="ru-RU" dirty="0"/>
              <a:t> </a:t>
            </a:r>
            <a:r>
              <a:rPr lang="ru-RU" dirty="0" err="1"/>
              <a:t>ресурси</a:t>
            </a:r>
            <a:r>
              <a:rPr lang="ru-RU" dirty="0"/>
              <a:t>“</a:t>
            </a:r>
          </a:p>
          <a:p>
            <a:r>
              <a:rPr lang="ru-RU" b="1" dirty="0"/>
              <a:t>Приоритет 2 „</a:t>
            </a:r>
            <a:r>
              <a:rPr lang="ru-RU" b="1" dirty="0" err="1"/>
              <a:t>Съхраняване</a:t>
            </a:r>
            <a:r>
              <a:rPr lang="ru-RU" b="1" dirty="0"/>
              <a:t> на </a:t>
            </a:r>
            <a:r>
              <a:rPr lang="ru-RU" b="1" dirty="0" err="1"/>
              <a:t>човешкия</a:t>
            </a:r>
            <a:r>
              <a:rPr lang="ru-RU" b="1" dirty="0"/>
              <a:t> потенциал и </a:t>
            </a:r>
            <a:r>
              <a:rPr lang="ru-RU" b="1" dirty="0" err="1"/>
              <a:t>подобряване</a:t>
            </a:r>
            <a:r>
              <a:rPr lang="ru-RU" b="1" dirty="0"/>
              <a:t> на </a:t>
            </a:r>
            <a:r>
              <a:rPr lang="ru-RU" b="1" dirty="0" err="1"/>
              <a:t>публичните</a:t>
            </a:r>
            <a:r>
              <a:rPr lang="ru-RU" b="1" dirty="0"/>
              <a:t> услуги на </a:t>
            </a:r>
            <a:r>
              <a:rPr lang="ru-RU" b="1" dirty="0" err="1"/>
              <a:t>населението</a:t>
            </a:r>
            <a:r>
              <a:rPr lang="ru-RU" b="1" dirty="0"/>
              <a:t>“ и </a:t>
            </a:r>
            <a:r>
              <a:rPr lang="ru-RU" b="1" dirty="0" err="1"/>
              <a:t>свързан</a:t>
            </a:r>
            <a:r>
              <a:rPr lang="ru-RU" b="1" dirty="0"/>
              <a:t> </a:t>
            </a:r>
            <a:r>
              <a:rPr lang="ru-RU" b="1" dirty="0" err="1"/>
              <a:t>със</a:t>
            </a:r>
            <a:r>
              <a:rPr lang="ru-RU" b="1" dirty="0"/>
              <a:t> </a:t>
            </a:r>
            <a:r>
              <a:rPr lang="ru-RU" b="1" dirty="0" err="1"/>
              <a:t>следните</a:t>
            </a:r>
            <a:r>
              <a:rPr lang="ru-RU" b="1" dirty="0"/>
              <a:t> цели:</a:t>
            </a:r>
          </a:p>
          <a:p>
            <a:r>
              <a:rPr lang="ru-RU" dirty="0"/>
              <a:t>	</a:t>
            </a:r>
            <a:r>
              <a:rPr lang="ru-RU" dirty="0" err="1"/>
              <a:t>Стратегическа</a:t>
            </a:r>
            <a:r>
              <a:rPr lang="ru-RU" dirty="0"/>
              <a:t>  цел 2.1. „</a:t>
            </a:r>
            <a:r>
              <a:rPr lang="ru-RU" dirty="0" err="1"/>
              <a:t>Осигуряване</a:t>
            </a:r>
            <a:r>
              <a:rPr lang="ru-RU" dirty="0"/>
              <a:t> на условия за равен </a:t>
            </a:r>
            <a:r>
              <a:rPr lang="ru-RU" dirty="0" err="1"/>
              <a:t>достъп</a:t>
            </a:r>
            <a:r>
              <a:rPr lang="ru-RU" dirty="0"/>
              <a:t> до </a:t>
            </a:r>
            <a:r>
              <a:rPr lang="ru-RU" dirty="0" err="1"/>
              <a:t>качествено</a:t>
            </a:r>
            <a:r>
              <a:rPr lang="ru-RU" dirty="0"/>
              <a:t> образование и обучение “</a:t>
            </a:r>
          </a:p>
          <a:p>
            <a:r>
              <a:rPr lang="ru-RU" dirty="0"/>
              <a:t>o	</a:t>
            </a:r>
            <a:r>
              <a:rPr lang="ru-RU" dirty="0" err="1"/>
              <a:t>Стратегическа</a:t>
            </a:r>
            <a:r>
              <a:rPr lang="ru-RU" dirty="0"/>
              <a:t> цел 2.2. „</a:t>
            </a:r>
            <a:r>
              <a:rPr lang="ru-RU" dirty="0" err="1"/>
              <a:t>Придобиване</a:t>
            </a:r>
            <a:r>
              <a:rPr lang="ru-RU" dirty="0"/>
              <a:t> на </a:t>
            </a:r>
            <a:r>
              <a:rPr lang="ru-RU" dirty="0" err="1"/>
              <a:t>образователни</a:t>
            </a:r>
            <a:r>
              <a:rPr lang="ru-RU" dirty="0"/>
              <a:t> и </a:t>
            </a:r>
            <a:r>
              <a:rPr lang="ru-RU" dirty="0" err="1"/>
              <a:t>професионални</a:t>
            </a:r>
            <a:r>
              <a:rPr lang="ru-RU" dirty="0"/>
              <a:t> умения за </a:t>
            </a:r>
            <a:r>
              <a:rPr lang="ru-RU" dirty="0" err="1"/>
              <a:t>пазара</a:t>
            </a:r>
            <a:r>
              <a:rPr lang="ru-RU" dirty="0"/>
              <a:t> на труда“; </a:t>
            </a:r>
          </a:p>
          <a:p>
            <a:r>
              <a:rPr lang="ru-RU" dirty="0"/>
              <a:t>o	</a:t>
            </a:r>
            <a:r>
              <a:rPr lang="ru-RU" dirty="0" err="1"/>
              <a:t>Стратегическа</a:t>
            </a:r>
            <a:r>
              <a:rPr lang="ru-RU" dirty="0"/>
              <a:t> цел 2.3. „</a:t>
            </a:r>
            <a:r>
              <a:rPr lang="ru-RU" dirty="0" err="1"/>
              <a:t>Предоставяне</a:t>
            </a:r>
            <a:r>
              <a:rPr lang="ru-RU" dirty="0"/>
              <a:t> </a:t>
            </a:r>
            <a:r>
              <a:rPr lang="ru-RU" dirty="0" err="1"/>
              <a:t>качествени</a:t>
            </a:r>
            <a:r>
              <a:rPr lang="ru-RU" dirty="0"/>
              <a:t> услуги по </a:t>
            </a:r>
            <a:r>
              <a:rPr lang="ru-RU" dirty="0" err="1"/>
              <a:t>здравеопазването</a:t>
            </a:r>
            <a:r>
              <a:rPr lang="ru-RU" dirty="0"/>
              <a:t>, </a:t>
            </a:r>
            <a:r>
              <a:rPr lang="ru-RU" dirty="0" err="1"/>
              <a:t>социалното</a:t>
            </a:r>
            <a:r>
              <a:rPr lang="ru-RU" dirty="0"/>
              <a:t> </a:t>
            </a:r>
            <a:r>
              <a:rPr lang="ru-RU" dirty="0" err="1"/>
              <a:t>подпомагане</a:t>
            </a:r>
            <a:r>
              <a:rPr lang="ru-RU" dirty="0"/>
              <a:t>, </a:t>
            </a:r>
            <a:r>
              <a:rPr lang="ru-RU" dirty="0" err="1"/>
              <a:t>културата</a:t>
            </a:r>
            <a:r>
              <a:rPr lang="ru-RU" dirty="0"/>
              <a:t> и спорта“.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3503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лавие 3"/>
          <p:cNvSpPr>
            <a:spLocks noGrp="1"/>
          </p:cNvSpPr>
          <p:nvPr>
            <p:ph type="title"/>
          </p:nvPr>
        </p:nvSpPr>
        <p:spPr>
          <a:xfrm>
            <a:off x="831850" y="360486"/>
            <a:ext cx="10515600" cy="803296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31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Цели и </a:t>
            </a:r>
            <a:r>
              <a:rPr lang="ru-RU" sz="31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приоритети</a:t>
            </a:r>
            <a:r>
              <a:rPr lang="ru-RU" sz="31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за развитие за периода 2021-2027 г.</a:t>
            </a:r>
            <a:endParaRPr lang="en-US" sz="3100" b="1" cap="none" dirty="0">
              <a:ln>
                <a:noFill/>
              </a:ln>
              <a:solidFill>
                <a:srgbClr val="146194">
                  <a:lumMod val="75000"/>
                </a:srgbClr>
              </a:solidFill>
              <a:ea typeface="+mn-ea"/>
              <a:cs typeface="+mn-cs"/>
            </a:endParaRPr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idx="1"/>
          </p:nvPr>
        </p:nvSpPr>
        <p:spPr>
          <a:xfrm>
            <a:off x="831850" y="1346662"/>
            <a:ext cx="10515600" cy="4742989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tabLst>
                <a:tab pos="457200" algn="l"/>
              </a:tabLst>
            </a:pPr>
            <a:r>
              <a:rPr lang="bg-BG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Приоритет </a:t>
            </a:r>
            <a:r>
              <a:rPr lang="bg-BG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bg-BG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bg-BG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</a:t>
            </a:r>
            <a:r>
              <a:rPr lang="bg-BG" b="1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Опазване </a:t>
            </a:r>
            <a:r>
              <a:rPr lang="bg-BG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природната и подобряване качествата на селищната среда в съответствие със съвременните урбанистични и екологични изисквания</a:t>
            </a:r>
            <a:r>
              <a:rPr lang="bg-BG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“:</a:t>
            </a:r>
            <a:endParaRPr lang="bg-BG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bg-BG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Стратегическа </a:t>
            </a:r>
            <a:r>
              <a:rPr lang="bg-B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 3.1</a:t>
            </a:r>
            <a:r>
              <a:rPr lang="bg-BG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„Пестеливо използване на природните ресурси“</a:t>
            </a:r>
            <a:r>
              <a:rPr lang="bg-B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bg-BG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buFont typeface="Wingdings" panose="05000000000000000000" pitchFamily="2" charset="2"/>
              <a:buChar char=""/>
              <a:tabLst>
                <a:tab pos="685800" algn="l"/>
              </a:tabLst>
            </a:pPr>
            <a:r>
              <a:rPr lang="bg-B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Стратегическа цел 3.2</a:t>
            </a:r>
            <a:r>
              <a:rPr lang="bg-BG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„Подобряване качествата на селищната среда“;</a:t>
            </a:r>
            <a:endParaRPr lang="bg-BG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buFont typeface="Wingdings" panose="05000000000000000000" pitchFamily="2" charset="2"/>
              <a:buChar char=""/>
              <a:tabLst>
                <a:tab pos="685800" algn="l"/>
              </a:tabLst>
            </a:pPr>
            <a:r>
              <a:rPr lang="bg-B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Стратегическа цел 3.3</a:t>
            </a:r>
            <a:r>
              <a:rPr lang="bg-BG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„Съхраняване на природния ресурс чрез подобряване на екологичната инфраструктура</a:t>
            </a:r>
            <a:r>
              <a:rPr lang="bg-B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endParaRPr lang="bg-BG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tabLst>
                <a:tab pos="685800" algn="l"/>
              </a:tabLst>
            </a:pPr>
            <a:r>
              <a:rPr lang="bg-BG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Приоритет </a:t>
            </a:r>
            <a:r>
              <a:rPr lang="bg-BG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</a:t>
            </a:r>
            <a:r>
              <a:rPr lang="bg-B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g-BG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„Създаване на условия за по-добра свързаност и  намаляван на териториалните </a:t>
            </a:r>
            <a:r>
              <a:rPr lang="bg-BG" b="1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диспропорции“: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  <a:tabLst>
                <a:tab pos="685800" algn="l"/>
              </a:tabLst>
            </a:pPr>
            <a:r>
              <a:rPr lang="bg-BG" b="1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bg-BG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Стратегическа </a:t>
            </a:r>
            <a:r>
              <a:rPr lang="bg-B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  4.1</a:t>
            </a:r>
            <a:r>
              <a:rPr lang="bg-BG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„Подобряване на транспортната и цифрова свързаност, </a:t>
            </a:r>
            <a:r>
              <a:rPr lang="bg-BG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развитие </a:t>
            </a:r>
            <a:r>
              <a:rPr lang="bg-BG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електронните услуги и достъпност“;</a:t>
            </a:r>
            <a:endParaRPr lang="bg-BG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buFont typeface="Wingdings" panose="05000000000000000000" pitchFamily="2" charset="2"/>
              <a:buChar char=""/>
              <a:tabLst>
                <a:tab pos="685800" algn="l"/>
              </a:tabLst>
            </a:pPr>
            <a:r>
              <a:rPr lang="bg-B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Стратегическа цел 4.2</a:t>
            </a:r>
            <a:r>
              <a:rPr lang="bg-BG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„Подкрепа за балансирано пространствено развитие“;</a:t>
            </a:r>
            <a:endParaRPr lang="bg-BG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buFont typeface="Wingdings" panose="05000000000000000000" pitchFamily="2" charset="2"/>
              <a:buChar char=""/>
              <a:tabLst>
                <a:tab pos="685800" algn="l"/>
              </a:tabLst>
            </a:pPr>
            <a:r>
              <a:rPr lang="bg-B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Стратегическа цел 4.3</a:t>
            </a:r>
            <a:r>
              <a:rPr lang="bg-BG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„Разширяване на </a:t>
            </a:r>
            <a:r>
              <a:rPr lang="bg-BG" i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междуобщинското</a:t>
            </a:r>
            <a:r>
              <a:rPr lang="bg-BG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сътрудничество“</a:t>
            </a:r>
            <a:endParaRPr lang="bg-BG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6562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лавие 3"/>
          <p:cNvSpPr>
            <a:spLocks noGrp="1"/>
          </p:cNvSpPr>
          <p:nvPr>
            <p:ph type="title"/>
          </p:nvPr>
        </p:nvSpPr>
        <p:spPr>
          <a:xfrm>
            <a:off x="831850" y="360486"/>
            <a:ext cx="10515600" cy="803296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Описание на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комуникационната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стратегия, на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партньорите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и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заинтересованите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страни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и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формите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на участие в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подготовката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и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изпълнението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на ПИРО при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спазване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на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принципите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за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партньорство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и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осигуряване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на информация и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публичност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</a:t>
            </a:r>
            <a:endParaRPr lang="en-US" sz="2000" b="1" cap="none" dirty="0">
              <a:ln>
                <a:noFill/>
              </a:ln>
              <a:solidFill>
                <a:srgbClr val="146194">
                  <a:lumMod val="75000"/>
                </a:srgbClr>
              </a:solidFill>
              <a:ea typeface="+mn-ea"/>
              <a:cs typeface="+mn-cs"/>
            </a:endParaRPr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idx="1"/>
          </p:nvPr>
        </p:nvSpPr>
        <p:spPr>
          <a:xfrm>
            <a:off x="831850" y="1346662"/>
            <a:ext cx="10515600" cy="4742989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Tx/>
              <a:buChar char="-"/>
            </a:pPr>
            <a:r>
              <a:rPr lang="bg-BG" b="1" dirty="0" err="1" smtClean="0"/>
              <a:t>Индентифициране</a:t>
            </a:r>
            <a:r>
              <a:rPr lang="bg-BG" b="1" dirty="0" smtClean="0"/>
              <a:t> на заинтересованите участници:</a:t>
            </a:r>
          </a:p>
          <a:p>
            <a:pPr marL="285750" indent="-285750">
              <a:buFontTx/>
              <a:buChar char="-"/>
            </a:pPr>
            <a:r>
              <a:rPr lang="bg-BG" dirty="0" smtClean="0"/>
              <a:t>- </a:t>
            </a:r>
            <a:r>
              <a:rPr lang="ru-RU" dirty="0" smtClean="0"/>
              <a:t>институции</a:t>
            </a:r>
            <a:r>
              <a:rPr lang="ru-RU" dirty="0"/>
              <a:t>, </a:t>
            </a:r>
            <a:r>
              <a:rPr lang="ru-RU" dirty="0" err="1"/>
              <a:t>фирми</a:t>
            </a:r>
            <a:r>
              <a:rPr lang="ru-RU" dirty="0"/>
              <a:t> и общности, </a:t>
            </a:r>
            <a:r>
              <a:rPr lang="ru-RU" dirty="0" err="1"/>
              <a:t>пряко</a:t>
            </a:r>
            <a:r>
              <a:rPr lang="ru-RU" dirty="0"/>
              <a:t> </a:t>
            </a:r>
            <a:r>
              <a:rPr lang="ru-RU" dirty="0" err="1"/>
              <a:t>засегнати</a:t>
            </a:r>
            <a:r>
              <a:rPr lang="ru-RU" dirty="0"/>
              <a:t> от </a:t>
            </a:r>
            <a:r>
              <a:rPr lang="ru-RU" dirty="0" err="1"/>
              <a:t>развитието</a:t>
            </a:r>
            <a:r>
              <a:rPr lang="ru-RU" dirty="0"/>
              <a:t> на </a:t>
            </a:r>
            <a:r>
              <a:rPr lang="ru-RU" dirty="0" err="1"/>
              <a:t>планираните</a:t>
            </a:r>
            <a:r>
              <a:rPr lang="ru-RU" dirty="0"/>
              <a:t> </a:t>
            </a:r>
            <a:r>
              <a:rPr lang="ru-RU" dirty="0" err="1"/>
              <a:t>дейности</a:t>
            </a:r>
            <a:r>
              <a:rPr lang="ru-RU" dirty="0"/>
              <a:t> в ПИРО или </a:t>
            </a:r>
            <a:r>
              <a:rPr lang="ru-RU" dirty="0" err="1"/>
              <a:t>които</a:t>
            </a:r>
            <a:r>
              <a:rPr lang="ru-RU" dirty="0"/>
              <a:t> с </a:t>
            </a:r>
            <a:r>
              <a:rPr lang="ru-RU" dirty="0" err="1"/>
              <a:t>дейността</a:t>
            </a:r>
            <a:r>
              <a:rPr lang="ru-RU" dirty="0"/>
              <a:t> си </a:t>
            </a:r>
            <a:r>
              <a:rPr lang="ru-RU" dirty="0" err="1"/>
              <a:t>могат</a:t>
            </a:r>
            <a:r>
              <a:rPr lang="ru-RU" dirty="0"/>
              <a:t> да </a:t>
            </a:r>
            <a:r>
              <a:rPr lang="ru-RU" dirty="0" err="1"/>
              <a:t>повлияят</a:t>
            </a:r>
            <a:r>
              <a:rPr lang="ru-RU" dirty="0"/>
              <a:t> </a:t>
            </a:r>
            <a:r>
              <a:rPr lang="ru-RU" dirty="0" err="1"/>
              <a:t>върху</a:t>
            </a:r>
            <a:r>
              <a:rPr lang="ru-RU" dirty="0"/>
              <a:t> </a:t>
            </a:r>
            <a:r>
              <a:rPr lang="ru-RU" dirty="0" err="1"/>
              <a:t>развитието</a:t>
            </a:r>
            <a:r>
              <a:rPr lang="ru-RU" dirty="0"/>
              <a:t> на </a:t>
            </a:r>
            <a:r>
              <a:rPr lang="ru-RU" dirty="0" err="1"/>
              <a:t>общината</a:t>
            </a:r>
            <a:r>
              <a:rPr lang="ru-RU" dirty="0" smtClean="0"/>
              <a:t>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-  </a:t>
            </a:r>
            <a:r>
              <a:rPr lang="ru-RU" dirty="0" err="1" smtClean="0"/>
              <a:t>притежаващите</a:t>
            </a:r>
            <a:r>
              <a:rPr lang="ru-RU" dirty="0" smtClean="0"/>
              <a:t> </a:t>
            </a:r>
            <a:r>
              <a:rPr lang="ru-RU" dirty="0"/>
              <a:t>информация, </a:t>
            </a:r>
            <a:r>
              <a:rPr lang="ru-RU" dirty="0" err="1"/>
              <a:t>ресурси</a:t>
            </a:r>
            <a:r>
              <a:rPr lang="ru-RU" dirty="0"/>
              <a:t> и компетенции и </a:t>
            </a:r>
            <a:r>
              <a:rPr lang="ru-RU" dirty="0" err="1"/>
              <a:t>ангажираните</a:t>
            </a:r>
            <a:r>
              <a:rPr lang="ru-RU" dirty="0"/>
              <a:t> в </a:t>
            </a:r>
            <a:r>
              <a:rPr lang="ru-RU" dirty="0" err="1"/>
              <a:t>поддържането</a:t>
            </a:r>
            <a:r>
              <a:rPr lang="ru-RU" dirty="0"/>
              <a:t> на </a:t>
            </a:r>
            <a:r>
              <a:rPr lang="ru-RU" dirty="0" err="1"/>
              <a:t>информацията</a:t>
            </a:r>
            <a:r>
              <a:rPr lang="ru-RU" dirty="0"/>
              <a:t>, необходима за </a:t>
            </a:r>
            <a:r>
              <a:rPr lang="ru-RU" dirty="0" err="1"/>
              <a:t>разработването</a:t>
            </a:r>
            <a:r>
              <a:rPr lang="ru-RU" dirty="0"/>
              <a:t> на ПИРО;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- и </a:t>
            </a:r>
            <a:r>
              <a:rPr lang="ru-RU" dirty="0" err="1" smtClean="0"/>
              <a:t>участниците</a:t>
            </a:r>
            <a:r>
              <a:rPr lang="ru-RU" dirty="0" smtClean="0"/>
              <a:t> </a:t>
            </a:r>
            <a:r>
              <a:rPr lang="ru-RU" dirty="0"/>
              <a:t>в </a:t>
            </a:r>
            <a:r>
              <a:rPr lang="ru-RU" dirty="0" err="1"/>
              <a:t>изпълнението</a:t>
            </a:r>
            <a:r>
              <a:rPr lang="ru-RU" dirty="0"/>
              <a:t> и </a:t>
            </a:r>
            <a:r>
              <a:rPr lang="ru-RU" dirty="0" err="1"/>
              <a:t>контрола</a:t>
            </a:r>
            <a:r>
              <a:rPr lang="ru-RU" dirty="0"/>
              <a:t> по </a:t>
            </a:r>
            <a:r>
              <a:rPr lang="ru-RU" dirty="0" err="1"/>
              <a:t>прилагането</a:t>
            </a:r>
            <a:r>
              <a:rPr lang="ru-RU" dirty="0"/>
              <a:t> на ПИРО.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b="1" dirty="0" err="1" smtClean="0"/>
              <a:t>Избор</a:t>
            </a:r>
            <a:r>
              <a:rPr lang="ru-RU" b="1" dirty="0" smtClean="0"/>
              <a:t> на </a:t>
            </a:r>
            <a:r>
              <a:rPr lang="ru-RU" b="1" dirty="0" err="1" smtClean="0"/>
              <a:t>подходящи</a:t>
            </a:r>
            <a:r>
              <a:rPr lang="ru-RU" b="1" dirty="0" smtClean="0"/>
              <a:t> </a:t>
            </a:r>
            <a:r>
              <a:rPr lang="ru-RU" b="1" dirty="0" err="1" smtClean="0"/>
              <a:t>инструменти</a:t>
            </a:r>
            <a:r>
              <a:rPr lang="ru-RU" b="1" dirty="0" smtClean="0"/>
              <a:t> и </a:t>
            </a:r>
            <a:r>
              <a:rPr lang="ru-RU" b="1" dirty="0" err="1" smtClean="0"/>
              <a:t>провеждане</a:t>
            </a:r>
            <a:r>
              <a:rPr lang="ru-RU" b="1" dirty="0" smtClean="0"/>
              <a:t> на </a:t>
            </a:r>
            <a:r>
              <a:rPr lang="ru-RU" b="1" dirty="0" err="1" smtClean="0"/>
              <a:t>консултации</a:t>
            </a:r>
            <a:r>
              <a:rPr lang="ru-RU" b="1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- </a:t>
            </a:r>
            <a:r>
              <a:rPr lang="ru-RU" dirty="0" err="1" smtClean="0"/>
              <a:t>анкетиране</a:t>
            </a:r>
            <a:r>
              <a:rPr lang="ru-RU" dirty="0" smtClean="0"/>
              <a:t> – на </a:t>
            </a:r>
            <a:r>
              <a:rPr lang="ru-RU" dirty="0" err="1" smtClean="0"/>
              <a:t>хартиен</a:t>
            </a:r>
            <a:r>
              <a:rPr lang="ru-RU" dirty="0" smtClean="0"/>
              <a:t> </a:t>
            </a:r>
            <a:r>
              <a:rPr lang="ru-RU" dirty="0" err="1" smtClean="0"/>
              <a:t>насител</a:t>
            </a:r>
            <a:r>
              <a:rPr lang="ru-RU" dirty="0" smtClean="0"/>
              <a:t> и чрез интернет </a:t>
            </a:r>
            <a:r>
              <a:rPr lang="ru-RU" dirty="0" err="1" smtClean="0"/>
              <a:t>страницата</a:t>
            </a:r>
            <a:r>
              <a:rPr lang="ru-RU" dirty="0" smtClean="0"/>
              <a:t> на община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- </a:t>
            </a:r>
            <a:r>
              <a:rPr lang="ru-RU" dirty="0" err="1" smtClean="0"/>
              <a:t>директна</a:t>
            </a:r>
            <a:r>
              <a:rPr lang="ru-RU" dirty="0" smtClean="0"/>
              <a:t> обратна </a:t>
            </a:r>
            <a:r>
              <a:rPr lang="ru-RU" dirty="0" err="1" smtClean="0"/>
              <a:t>връзка</a:t>
            </a:r>
            <a:r>
              <a:rPr lang="ru-RU" dirty="0" smtClean="0"/>
              <a:t> с </a:t>
            </a:r>
            <a:r>
              <a:rPr lang="ru-RU" dirty="0" err="1" smtClean="0"/>
              <a:t>всички</a:t>
            </a:r>
            <a:r>
              <a:rPr lang="ru-RU" dirty="0" smtClean="0"/>
              <a:t> </a:t>
            </a:r>
            <a:r>
              <a:rPr lang="ru-RU" dirty="0" err="1" smtClean="0"/>
              <a:t>заинтересовани</a:t>
            </a:r>
            <a:r>
              <a:rPr lang="ru-RU" dirty="0" smtClean="0"/>
              <a:t> по </a:t>
            </a:r>
            <a:r>
              <a:rPr lang="ru-RU" dirty="0" err="1" smtClean="0"/>
              <a:t>електронен</a:t>
            </a:r>
            <a:r>
              <a:rPr lang="ru-RU" dirty="0" smtClean="0"/>
              <a:t> </a:t>
            </a:r>
            <a:r>
              <a:rPr lang="ru-RU" dirty="0" err="1" smtClean="0"/>
              <a:t>път</a:t>
            </a:r>
            <a:r>
              <a:rPr lang="ru-RU" dirty="0" smtClean="0"/>
              <a:t> и по телефон (до 09.02.2021г.)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- </a:t>
            </a:r>
            <a:r>
              <a:rPr lang="ru-RU" dirty="0" err="1" smtClean="0"/>
              <a:t>проведени</a:t>
            </a:r>
            <a:r>
              <a:rPr lang="ru-RU" dirty="0" smtClean="0"/>
              <a:t> онлайн работни </a:t>
            </a:r>
            <a:r>
              <a:rPr lang="ru-RU" dirty="0" err="1" smtClean="0"/>
              <a:t>срещи</a:t>
            </a:r>
            <a:r>
              <a:rPr lang="ru-RU" dirty="0" smtClean="0"/>
              <a:t> и фокус </a:t>
            </a:r>
            <a:r>
              <a:rPr lang="ru-RU" dirty="0" err="1" smtClean="0"/>
              <a:t>групи</a:t>
            </a:r>
            <a:r>
              <a:rPr lang="ru-RU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ru-RU" b="1" dirty="0" err="1" smtClean="0"/>
              <a:t>Основните</a:t>
            </a:r>
            <a:r>
              <a:rPr lang="ru-RU" b="1" dirty="0" smtClean="0"/>
              <a:t> </a:t>
            </a:r>
            <a:r>
              <a:rPr lang="ru-RU" b="1" dirty="0" err="1"/>
              <a:t>инструменти</a:t>
            </a:r>
            <a:r>
              <a:rPr lang="ru-RU" b="1" dirty="0"/>
              <a:t> за </a:t>
            </a:r>
            <a:r>
              <a:rPr lang="ru-RU" b="1" dirty="0" err="1"/>
              <a:t>осигуряване</a:t>
            </a:r>
            <a:r>
              <a:rPr lang="ru-RU" b="1" dirty="0"/>
              <a:t> на информация и </a:t>
            </a:r>
            <a:r>
              <a:rPr lang="ru-RU" b="1" dirty="0" err="1"/>
              <a:t>публичност</a:t>
            </a:r>
            <a:r>
              <a:rPr lang="ru-RU" b="1" dirty="0"/>
              <a:t> </a:t>
            </a:r>
            <a:r>
              <a:rPr lang="ru-RU" dirty="0" err="1"/>
              <a:t>са</a:t>
            </a:r>
            <a:r>
              <a:rPr lang="ru-RU" dirty="0"/>
              <a:t> </a:t>
            </a:r>
            <a:r>
              <a:rPr lang="ru-RU" dirty="0" err="1"/>
              <a:t>годишните</a:t>
            </a:r>
            <a:r>
              <a:rPr lang="ru-RU" dirty="0"/>
              <a:t> </a:t>
            </a:r>
            <a:r>
              <a:rPr lang="ru-RU" dirty="0" err="1"/>
              <a:t>доклади</a:t>
            </a:r>
            <a:r>
              <a:rPr lang="ru-RU" dirty="0"/>
              <a:t> и </a:t>
            </a:r>
            <a:r>
              <a:rPr lang="ru-RU" dirty="0" err="1"/>
              <a:t>междинната</a:t>
            </a:r>
            <a:r>
              <a:rPr lang="ru-RU" dirty="0"/>
              <a:t> оценка, </a:t>
            </a:r>
            <a:r>
              <a:rPr lang="ru-RU" dirty="0" err="1"/>
              <a:t>както</a:t>
            </a:r>
            <a:r>
              <a:rPr lang="ru-RU" dirty="0"/>
              <a:t> и </a:t>
            </a:r>
            <a:r>
              <a:rPr lang="ru-RU" dirty="0" err="1"/>
              <a:t>последващата</a:t>
            </a:r>
            <a:r>
              <a:rPr lang="ru-RU" dirty="0"/>
              <a:t> оценка след края на периода на действие на плана.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8425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лавие 3"/>
          <p:cNvSpPr>
            <a:spLocks noGrp="1"/>
          </p:cNvSpPr>
          <p:nvPr>
            <p:ph type="title"/>
          </p:nvPr>
        </p:nvSpPr>
        <p:spPr>
          <a:xfrm>
            <a:off x="831850" y="360486"/>
            <a:ext cx="10515600" cy="1301260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Определяне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на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зони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за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прилагане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на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интегриран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подход за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удовлетворяване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на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идентифицираните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нужди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и за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подкрепа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на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потенциалите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за развитие и на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възможностите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за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сътрудничество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с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други</a:t>
            </a:r>
            <a:r>
              <a:rPr lang="ru-RU" sz="20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</a:t>
            </a:r>
            <a:r>
              <a:rPr lang="ru-RU" sz="20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общини</a:t>
            </a:r>
            <a:endParaRPr lang="en-US" sz="2000" b="1" cap="none" dirty="0">
              <a:ln>
                <a:noFill/>
              </a:ln>
              <a:solidFill>
                <a:srgbClr val="146194">
                  <a:lumMod val="75000"/>
                </a:srgbClr>
              </a:solidFill>
              <a:ea typeface="+mn-ea"/>
              <a:cs typeface="+mn-cs"/>
            </a:endParaRPr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idx="1"/>
          </p:nvPr>
        </p:nvSpPr>
        <p:spPr>
          <a:xfrm>
            <a:off x="831850" y="2277208"/>
            <a:ext cx="10515600" cy="3812443"/>
          </a:xfrm>
        </p:spPr>
        <p:txBody>
          <a:bodyPr/>
          <a:lstStyle/>
          <a:p>
            <a:r>
              <a:rPr lang="bg-BG" b="1" i="1" dirty="0">
                <a:latin typeface="Arial" panose="020B0604020202020204" pitchFamily="34" charset="0"/>
                <a:ea typeface="Calibri" panose="020F0502020204030204" pitchFamily="34" charset="0"/>
              </a:rPr>
              <a:t>Зона „Жива вода“ </a:t>
            </a:r>
            <a:r>
              <a:rPr lang="bg-BG" dirty="0">
                <a:latin typeface="Arial" panose="020B0604020202020204" pitchFamily="34" charset="0"/>
                <a:ea typeface="Calibri" panose="020F0502020204030204" pitchFamily="34" charset="0"/>
              </a:rPr>
              <a:t>- включва територията на град Велинград 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езеро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„</a:t>
            </a:r>
            <a:r>
              <a:rPr lang="en-US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Клептуза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” </a:t>
            </a:r>
            <a:r>
              <a:rPr lang="en-US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остта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юг-север</a:t>
            </a:r>
            <a:r>
              <a:rPr lang="bg-BG" dirty="0">
                <a:latin typeface="Arial" panose="020B0604020202020204" pitchFamily="34" charset="0"/>
                <a:ea typeface="Calibri" panose="020F0502020204030204" pitchFamily="34" charset="0"/>
              </a:rPr>
              <a:t>) и село Драгиново, според действащият Общ устройствен </a:t>
            </a:r>
            <a:r>
              <a:rPr lang="bg-BG" dirty="0" smtClean="0">
                <a:latin typeface="Arial" panose="020B0604020202020204" pitchFamily="34" charset="0"/>
                <a:ea typeface="Calibri" panose="020F0502020204030204" pitchFamily="34" charset="0"/>
              </a:rPr>
              <a:t>план.</a:t>
            </a:r>
          </a:p>
          <a:p>
            <a:endParaRPr lang="bg-BG" b="1" i="1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bg-BG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Зоната </a:t>
            </a:r>
            <a:r>
              <a:rPr lang="bg-BG" b="1" i="1" dirty="0">
                <a:latin typeface="Arial" panose="020B0604020202020204" pitchFamily="34" charset="0"/>
                <a:ea typeface="Calibri" panose="020F0502020204030204" pitchFamily="34" charset="0"/>
              </a:rPr>
              <a:t>за развитие на туризъм и </a:t>
            </a:r>
            <a:r>
              <a:rPr lang="bg-BG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рекреация</a:t>
            </a:r>
            <a:r>
              <a:rPr lang="bg-BG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dirty="0">
                <a:latin typeface="Arial" panose="020B0604020202020204" pitchFamily="34" charset="0"/>
                <a:ea typeface="Calibri" panose="020F0502020204030204" pitchFamily="34" charset="0"/>
              </a:rPr>
              <a:t>включва части от общината в които водещата </a:t>
            </a:r>
            <a:r>
              <a:rPr lang="bg-BG" dirty="0" smtClean="0">
                <a:latin typeface="Arial" panose="020B0604020202020204" pitchFamily="34" charset="0"/>
                <a:ea typeface="Calibri" panose="020F0502020204030204" pitchFamily="34" charset="0"/>
              </a:rPr>
              <a:t>функция </a:t>
            </a:r>
            <a:r>
              <a:rPr lang="bg-BG" dirty="0">
                <a:latin typeface="Arial" panose="020B0604020202020204" pitchFamily="34" charset="0"/>
                <a:ea typeface="Calibri" panose="020F0502020204030204" pitchFamily="34" charset="0"/>
              </a:rPr>
              <a:t>отдих и туризъм. </a:t>
            </a:r>
            <a:endParaRPr lang="bg-BG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bg-BG" b="1" i="1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bg-BG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Зона </a:t>
            </a:r>
            <a:r>
              <a:rPr lang="bg-BG" b="1" i="1" dirty="0">
                <a:latin typeface="Arial" panose="020B0604020202020204" pitchFamily="34" charset="0"/>
                <a:ea typeface="Calibri" panose="020F0502020204030204" pitchFamily="34" charset="0"/>
              </a:rPr>
              <a:t>за икономически дейности, базирани на местни суровини  („Запазена традиция). </a:t>
            </a:r>
            <a:r>
              <a:rPr lang="bg-BG" dirty="0">
                <a:latin typeface="Arial" panose="020B0604020202020204" pitchFamily="34" charset="0"/>
                <a:ea typeface="Calibri" panose="020F0502020204030204" pitchFamily="34" charset="0"/>
              </a:rPr>
              <a:t>Включва землищата на селата във високопланинската част на общината. 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0839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лавие 3"/>
          <p:cNvSpPr>
            <a:spLocks noGrp="1"/>
          </p:cNvSpPr>
          <p:nvPr>
            <p:ph type="title"/>
          </p:nvPr>
        </p:nvSpPr>
        <p:spPr>
          <a:xfrm>
            <a:off x="831850" y="360486"/>
            <a:ext cx="10515600" cy="803296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3100" b="1" cap="none" dirty="0" err="1" smtClean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Програма</a:t>
            </a:r>
            <a:r>
              <a:rPr lang="ru-RU" sz="3100" b="1" cap="none" dirty="0" smtClean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за реализация на ПИРО и описание на </a:t>
            </a:r>
            <a:r>
              <a:rPr lang="ru-RU" sz="3100" b="1" cap="none" dirty="0" err="1" smtClean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интегрирания</a:t>
            </a:r>
            <a:r>
              <a:rPr lang="ru-RU" sz="3100" b="1" cap="none" dirty="0" smtClean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подход за развитие</a:t>
            </a:r>
            <a:endParaRPr lang="en-US" sz="3100" b="1" cap="none" dirty="0">
              <a:ln>
                <a:noFill/>
              </a:ln>
              <a:solidFill>
                <a:srgbClr val="146194">
                  <a:lumMod val="75000"/>
                </a:srgbClr>
              </a:solidFill>
              <a:ea typeface="+mn-ea"/>
              <a:cs typeface="+mn-cs"/>
            </a:endParaRPr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idx="1"/>
          </p:nvPr>
        </p:nvSpPr>
        <p:spPr>
          <a:xfrm>
            <a:off x="798599" y="1446415"/>
            <a:ext cx="10515600" cy="4742989"/>
          </a:xfrm>
        </p:spPr>
        <p:txBody>
          <a:bodyPr>
            <a:normAutofit/>
          </a:bodyPr>
          <a:lstStyle/>
          <a:p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М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. 1.1.1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: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Стимулиране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планинското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биоземеделие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и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биоживотновъдство</a:t>
            </a:r>
            <a:endParaRPr lang="ru-RU" b="1" i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М. 1.1.2. Инвестиции в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иновативни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производства</a:t>
            </a:r>
          </a:p>
          <a:p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М .1.1.2.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Разработване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инвестиционен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профил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на община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Велинград</a:t>
            </a:r>
            <a:endParaRPr lang="ru-RU" b="1" i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М.1.2.1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Позициониране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на Община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Велинград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като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туристическа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дестинация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в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по-висок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клас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вътрешния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и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международен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туристически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пазар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;</a:t>
            </a:r>
          </a:p>
          <a:p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М.1.2.2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Стимулиране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специализираните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видове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туризъм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водещи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до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целогодишна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и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по-интензивна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натовареност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туристическата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инфраструктура</a:t>
            </a:r>
          </a:p>
          <a:p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М.1.2.3.Разширяване обхвата 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туристическите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атракции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;</a:t>
            </a:r>
          </a:p>
          <a:p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1.2.4.Съхраняване и </a:t>
            </a:r>
            <a:r>
              <a:rPr lang="ru-RU" b="1" i="1" dirty="0" err="1" smtClean="0">
                <a:latin typeface="Arial" panose="020B0604020202020204" pitchFamily="34" charset="0"/>
                <a:ea typeface="Calibri" panose="020F0502020204030204" pitchFamily="34" charset="0"/>
              </a:rPr>
              <a:t>щадящо</a:t>
            </a:r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 smtClean="0">
                <a:latin typeface="Arial" panose="020B0604020202020204" pitchFamily="34" charset="0"/>
                <a:ea typeface="Calibri" panose="020F0502020204030204" pitchFamily="34" charset="0"/>
              </a:rPr>
              <a:t>използване</a:t>
            </a:r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 на </a:t>
            </a:r>
            <a:r>
              <a:rPr lang="ru-RU" b="1" i="1" dirty="0" err="1" smtClean="0">
                <a:latin typeface="Arial" panose="020B0604020202020204" pitchFamily="34" charset="0"/>
                <a:ea typeface="Calibri" panose="020F0502020204030204" pitchFamily="34" charset="0"/>
              </a:rPr>
              <a:t>местните</a:t>
            </a:r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 smtClean="0">
                <a:latin typeface="Arial" panose="020B0604020202020204" pitchFamily="34" charset="0"/>
                <a:ea typeface="Calibri" panose="020F0502020204030204" pitchFamily="34" charset="0"/>
              </a:rPr>
              <a:t>туристически</a:t>
            </a:r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 smtClean="0">
                <a:latin typeface="Arial" panose="020B0604020202020204" pitchFamily="34" charset="0"/>
                <a:ea typeface="Calibri" panose="020F0502020204030204" pitchFamily="34" charset="0"/>
              </a:rPr>
              <a:t>ресурси</a:t>
            </a:r>
            <a:endParaRPr lang="ru-RU" b="1" i="1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0">
              <a:buClr>
                <a:prstClr val="white"/>
              </a:buClr>
            </a:pPr>
            <a:r>
              <a:rPr lang="ru-RU" b="1" i="1" dirty="0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М.1.3.1: </a:t>
            </a:r>
            <a:r>
              <a:rPr lang="ru-RU" b="1" i="1" dirty="0" err="1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Административна</a:t>
            </a:r>
            <a:r>
              <a:rPr lang="ru-RU" b="1" i="1" dirty="0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и </a:t>
            </a:r>
            <a:r>
              <a:rPr lang="ru-RU" b="1" i="1" dirty="0" err="1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логистична</a:t>
            </a:r>
            <a:r>
              <a:rPr lang="ru-RU" b="1" i="1" dirty="0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подкрепа</a:t>
            </a:r>
            <a:r>
              <a:rPr lang="ru-RU" b="1" i="1" dirty="0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на </a:t>
            </a:r>
            <a:r>
              <a:rPr lang="ru-RU" b="1" i="1" dirty="0" err="1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местния</a:t>
            </a:r>
            <a:r>
              <a:rPr lang="ru-RU" b="1" i="1" dirty="0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микро и </a:t>
            </a:r>
            <a:r>
              <a:rPr lang="ru-RU" b="1" i="1" dirty="0" err="1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малък</a:t>
            </a:r>
            <a:r>
              <a:rPr lang="ru-RU" b="1" i="1" dirty="0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бизнес</a:t>
            </a:r>
          </a:p>
          <a:p>
            <a:pPr lvl="0">
              <a:buClr>
                <a:prstClr val="white"/>
              </a:buClr>
            </a:pPr>
            <a:r>
              <a:rPr lang="ru-RU" b="1" i="1" dirty="0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М.1.3.2. </a:t>
            </a:r>
            <a:r>
              <a:rPr lang="ru-RU" b="1" i="1" dirty="0" err="1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Ефективно</a:t>
            </a:r>
            <a:r>
              <a:rPr lang="ru-RU" b="1" i="1" dirty="0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използване</a:t>
            </a:r>
            <a:r>
              <a:rPr lang="ru-RU" b="1" i="1" dirty="0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на  </a:t>
            </a:r>
            <a:r>
              <a:rPr lang="ru-RU" b="1" i="1" dirty="0" err="1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водните</a:t>
            </a:r>
            <a:r>
              <a:rPr lang="ru-RU" b="1" i="1" dirty="0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и </a:t>
            </a:r>
            <a:r>
              <a:rPr lang="ru-RU" b="1" i="1" dirty="0" err="1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горски</a:t>
            </a:r>
            <a:r>
              <a:rPr lang="ru-RU" b="1" i="1" dirty="0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ресурси</a:t>
            </a:r>
            <a:r>
              <a:rPr lang="ru-RU" b="1" i="1" dirty="0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на </a:t>
            </a:r>
            <a:r>
              <a:rPr lang="ru-RU" b="1" i="1" dirty="0" err="1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общината</a:t>
            </a:r>
            <a:endParaRPr lang="ru-RU" b="1" i="1" dirty="0">
              <a:solidFill>
                <a:srgbClr val="146194">
                  <a:lumMod val="75000"/>
                </a:srgb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0">
              <a:buClr>
                <a:prstClr val="white"/>
              </a:buClr>
            </a:pPr>
            <a:r>
              <a:rPr lang="ru-RU" b="1" i="1" dirty="0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М.1.3.3 </a:t>
            </a:r>
            <a:r>
              <a:rPr lang="ru-RU" b="1" i="1" dirty="0" err="1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Административна</a:t>
            </a:r>
            <a:r>
              <a:rPr lang="ru-RU" b="1" i="1" dirty="0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подкрепа</a:t>
            </a:r>
            <a:r>
              <a:rPr lang="ru-RU" b="1" i="1" dirty="0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за </a:t>
            </a:r>
            <a:r>
              <a:rPr lang="ru-RU" b="1" i="1" dirty="0" err="1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новостартиращи</a:t>
            </a:r>
            <a:r>
              <a:rPr lang="ru-RU" b="1" i="1" dirty="0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бизнес </a:t>
            </a:r>
            <a:r>
              <a:rPr lang="ru-RU" b="1" i="1" dirty="0" err="1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инициативи</a:t>
            </a:r>
            <a:r>
              <a:rPr lang="ru-RU" b="1" i="1" dirty="0">
                <a:solidFill>
                  <a:srgbClr val="146194">
                    <a:lumMod val="75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;</a:t>
            </a:r>
          </a:p>
          <a:p>
            <a:endParaRPr lang="bg-BG" b="1" i="1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84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лавие 3"/>
          <p:cNvSpPr>
            <a:spLocks noGrp="1"/>
          </p:cNvSpPr>
          <p:nvPr>
            <p:ph type="title"/>
          </p:nvPr>
        </p:nvSpPr>
        <p:spPr>
          <a:xfrm>
            <a:off x="831850" y="360486"/>
            <a:ext cx="10515600" cy="803296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3100" b="1" cap="none" dirty="0" err="1" smtClean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Програма</a:t>
            </a:r>
            <a:r>
              <a:rPr lang="ru-RU" sz="3100" b="1" cap="none" dirty="0" smtClean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за реализация на ПИРО и описание на </a:t>
            </a:r>
            <a:r>
              <a:rPr lang="ru-RU" sz="3100" b="1" cap="none" dirty="0" err="1" smtClean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интегрирания</a:t>
            </a:r>
            <a:r>
              <a:rPr lang="ru-RU" sz="3100" b="1" cap="none" dirty="0" smtClean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подход за развитие</a:t>
            </a:r>
            <a:endParaRPr lang="en-US" sz="3100" b="1" cap="none" dirty="0">
              <a:ln>
                <a:noFill/>
              </a:ln>
              <a:solidFill>
                <a:srgbClr val="146194">
                  <a:lumMod val="75000"/>
                </a:srgbClr>
              </a:solidFill>
              <a:ea typeface="+mn-ea"/>
              <a:cs typeface="+mn-cs"/>
            </a:endParaRPr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idx="1"/>
          </p:nvPr>
        </p:nvSpPr>
        <p:spPr>
          <a:xfrm>
            <a:off x="831850" y="1346662"/>
            <a:ext cx="10515600" cy="4742989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М.2.1.1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Прилагане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форми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за максимален обхват 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подлежащите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на образование </a:t>
            </a:r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лица</a:t>
            </a:r>
          </a:p>
          <a:p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М.2.1.2.Подкрепа 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инициативи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за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съвременни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форми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образователния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 smtClean="0">
                <a:latin typeface="Arial" panose="020B0604020202020204" pitchFamily="34" charset="0"/>
                <a:ea typeface="Calibri" panose="020F0502020204030204" pitchFamily="34" charset="0"/>
              </a:rPr>
              <a:t>процес</a:t>
            </a:r>
            <a:endParaRPr lang="ru-RU" b="1" i="1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М.2.2.1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. Обучение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през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целия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живот</a:t>
            </a:r>
          </a:p>
          <a:p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М.2.3.1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Подобряване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качествата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образователната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инфраструктура</a:t>
            </a:r>
          </a:p>
          <a:p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М.2.3.2.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Подобряване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достъпа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до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здравеопазване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и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социални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услуги</a:t>
            </a:r>
          </a:p>
          <a:p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М.2.3.3. .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Подобряване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качествата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инфраструктурата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на 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културата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и </a:t>
            </a:r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спорта</a:t>
            </a:r>
          </a:p>
          <a:p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М.3.1.1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Съхраняване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наличните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земеделски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 smtClean="0">
                <a:latin typeface="Arial" panose="020B0604020202020204" pitchFamily="34" charset="0"/>
                <a:ea typeface="Calibri" panose="020F0502020204030204" pitchFamily="34" charset="0"/>
              </a:rPr>
              <a:t>земи</a:t>
            </a:r>
            <a:endParaRPr lang="ru-RU" b="1" i="1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М.3.1.2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Сертифициране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и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опазване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качествените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горски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 smtClean="0">
                <a:latin typeface="Arial" panose="020B0604020202020204" pitchFamily="34" charset="0"/>
                <a:ea typeface="Calibri" panose="020F0502020204030204" pitchFamily="34" charset="0"/>
              </a:rPr>
              <a:t>ресурси</a:t>
            </a:r>
            <a:endParaRPr lang="ru-RU" b="1" i="1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b="1" i="1" dirty="0">
                <a:latin typeface="Arial" panose="020B0604020202020204" pitchFamily="34" charset="0"/>
                <a:ea typeface="Calibri" panose="020F0502020204030204" pitchFamily="34" charset="0"/>
              </a:rPr>
              <a:t>М. 3.1.3.Пприлагане </a:t>
            </a:r>
            <a:r>
              <a:rPr lang="en-US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на</a:t>
            </a:r>
            <a:r>
              <a:rPr lang="en-US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екологичното</a:t>
            </a:r>
            <a:r>
              <a:rPr lang="en-US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законодателство</a:t>
            </a:r>
            <a:r>
              <a:rPr lang="en-US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при</a:t>
            </a:r>
            <a:r>
              <a:rPr lang="en-US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използване</a:t>
            </a:r>
            <a:r>
              <a:rPr lang="en-US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на</a:t>
            </a:r>
            <a:r>
              <a:rPr lang="en-US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природните</a:t>
            </a:r>
            <a:r>
              <a:rPr lang="en-US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b="1" i="1" dirty="0" err="1" smtClean="0">
                <a:latin typeface="Arial" panose="020B0604020202020204" pitchFamily="34" charset="0"/>
                <a:ea typeface="Calibri" panose="020F0502020204030204" pitchFamily="34" charset="0"/>
              </a:rPr>
              <a:t>ресурси</a:t>
            </a:r>
            <a:endParaRPr lang="bg-BG" b="1" i="1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М.3.2.1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Планово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осигуряване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населените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места с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актуални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устройствени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планове</a:t>
            </a:r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;</a:t>
            </a:r>
          </a:p>
          <a:p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М.3.2.2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Подобряване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качествата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публични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пространства в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населените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места;</a:t>
            </a:r>
            <a:endParaRPr lang="ru-RU" b="1" i="1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52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лавие 3"/>
          <p:cNvSpPr>
            <a:spLocks noGrp="1"/>
          </p:cNvSpPr>
          <p:nvPr>
            <p:ph type="title"/>
          </p:nvPr>
        </p:nvSpPr>
        <p:spPr>
          <a:xfrm>
            <a:off x="831850" y="360486"/>
            <a:ext cx="10515600" cy="803296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3100" b="1" cap="none" dirty="0" err="1" smtClean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Програма</a:t>
            </a:r>
            <a:r>
              <a:rPr lang="ru-RU" sz="3100" b="1" cap="none" dirty="0" smtClean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за реализация на ПИРО и описание на </a:t>
            </a:r>
            <a:r>
              <a:rPr lang="ru-RU" sz="3100" b="1" cap="none" dirty="0" err="1" smtClean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интегрирания</a:t>
            </a:r>
            <a:r>
              <a:rPr lang="ru-RU" sz="3100" b="1" cap="none" dirty="0" smtClean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подход за развитие</a:t>
            </a:r>
            <a:endParaRPr lang="en-US" sz="3100" b="1" cap="none" dirty="0">
              <a:ln>
                <a:noFill/>
              </a:ln>
              <a:solidFill>
                <a:srgbClr val="146194">
                  <a:lumMod val="75000"/>
                </a:srgbClr>
              </a:solidFill>
              <a:ea typeface="+mn-ea"/>
              <a:cs typeface="+mn-cs"/>
            </a:endParaRPr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idx="1"/>
          </p:nvPr>
        </p:nvSpPr>
        <p:spPr>
          <a:xfrm>
            <a:off x="831850" y="1346662"/>
            <a:ext cx="10515600" cy="4742989"/>
          </a:xfrm>
        </p:spPr>
        <p:txBody>
          <a:bodyPr>
            <a:normAutofit/>
          </a:bodyPr>
          <a:lstStyle/>
          <a:p>
            <a:r>
              <a:rPr lang="bg-BG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М.</a:t>
            </a:r>
            <a:r>
              <a:rPr lang="en-US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3.3.1</a:t>
            </a:r>
            <a:r>
              <a:rPr lang="en-US" b="1" i="1" dirty="0">
                <a:latin typeface="Arial" panose="020B0604020202020204" pitchFamily="34" charset="0"/>
                <a:ea typeface="Calibri" panose="020F0502020204030204" pitchFamily="34" charset="0"/>
              </a:rPr>
              <a:t>.  </a:t>
            </a:r>
            <a:r>
              <a:rPr lang="en-US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Подобряване</a:t>
            </a:r>
            <a:r>
              <a:rPr lang="en-US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състоянието</a:t>
            </a:r>
            <a:r>
              <a:rPr lang="en-US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на</a:t>
            </a:r>
            <a:r>
              <a:rPr lang="en-US" b="1" i="1" dirty="0">
                <a:latin typeface="Arial" panose="020B0604020202020204" pitchFamily="34" charset="0"/>
                <a:ea typeface="Calibri" panose="020F0502020204030204" pitchFamily="34" charset="0"/>
              </a:rPr>
              <a:t> В и К </a:t>
            </a:r>
            <a:r>
              <a:rPr lang="en-US" b="1" i="1" dirty="0" err="1" smtClean="0">
                <a:latin typeface="Arial" panose="020B0604020202020204" pitchFamily="34" charset="0"/>
                <a:ea typeface="Calibri" panose="020F0502020204030204" pitchFamily="34" charset="0"/>
              </a:rPr>
              <a:t>инфраструктурата</a:t>
            </a:r>
            <a:endParaRPr lang="bg-BG" b="1" i="1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М.3.3.2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Подобряване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енергийната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инфраструктура</a:t>
            </a:r>
          </a:p>
          <a:p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М.3.3.3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Внедряване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съвременни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системи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за </a:t>
            </a:r>
            <a:r>
              <a:rPr lang="ru-RU" b="1" i="1" dirty="0" err="1" smtClean="0">
                <a:latin typeface="Arial" panose="020B0604020202020204" pitchFamily="34" charset="0"/>
                <a:ea typeface="Calibri" panose="020F0502020204030204" pitchFamily="34" charset="0"/>
              </a:rPr>
              <a:t>отпадъците</a:t>
            </a:r>
            <a:endParaRPr lang="ru-RU" b="1" i="1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М.3.3.4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. Превенция и защита от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рискове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и </a:t>
            </a:r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бедствия</a:t>
            </a:r>
          </a:p>
          <a:p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М.4.1.1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Подобряване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качествата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общинската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пътна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мрежа</a:t>
            </a:r>
          </a:p>
          <a:p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М.4.1.2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. Развитие 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електронни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услуги</a:t>
            </a:r>
          </a:p>
          <a:p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М.4.2.1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. 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Създаване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на условия за развитие 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зоните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за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целево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 smtClean="0">
                <a:latin typeface="Arial" panose="020B0604020202020204" pitchFamily="34" charset="0"/>
                <a:ea typeface="Calibri" panose="020F0502020204030204" pitchFamily="34" charset="0"/>
              </a:rPr>
              <a:t>въздействие</a:t>
            </a:r>
            <a:endParaRPr lang="ru-RU" b="1" i="1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М.4.3.1.Осигуряване 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публични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инвестиции за развитие на </a:t>
            </a:r>
            <a:r>
              <a:rPr lang="ru-RU" b="1" i="1" dirty="0" err="1" smtClean="0">
                <a:latin typeface="Arial" panose="020B0604020202020204" pitchFamily="34" charset="0"/>
                <a:ea typeface="Calibri" panose="020F0502020204030204" pitchFamily="34" charset="0"/>
              </a:rPr>
              <a:t>селата</a:t>
            </a:r>
            <a:endParaRPr lang="ru-RU" b="1" i="1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М.4.4.1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Сътрудничество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със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съседните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общини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в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сферата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на </a:t>
            </a:r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туризма</a:t>
            </a:r>
          </a:p>
          <a:p>
            <a:r>
              <a:rPr lang="ru-RU" b="1" i="1" dirty="0" smtClean="0">
                <a:latin typeface="Arial" panose="020B0604020202020204" pitchFamily="34" charset="0"/>
                <a:ea typeface="Calibri" panose="020F0502020204030204" pitchFamily="34" charset="0"/>
              </a:rPr>
              <a:t>М.4.4.2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Сътрудничество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за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решаване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на </a:t>
            </a:r>
            <a:r>
              <a:rPr lang="ru-RU" b="1" i="1" dirty="0" err="1">
                <a:latin typeface="Arial" panose="020B0604020202020204" pitchFamily="34" charset="0"/>
                <a:ea typeface="Calibri" panose="020F0502020204030204" pitchFamily="34" charset="0"/>
              </a:rPr>
              <a:t>проблеми</a:t>
            </a:r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</a:rPr>
              <a:t> от общ интерес</a:t>
            </a:r>
            <a:endParaRPr lang="ru-RU" b="1" i="1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25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лавие 3"/>
          <p:cNvSpPr>
            <a:spLocks noGrp="1"/>
          </p:cNvSpPr>
          <p:nvPr>
            <p:ph type="title"/>
          </p:nvPr>
        </p:nvSpPr>
        <p:spPr>
          <a:xfrm>
            <a:off x="831850" y="413238"/>
            <a:ext cx="10515600" cy="1301262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31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Необходими</a:t>
            </a:r>
            <a:r>
              <a:rPr lang="ru-RU" sz="31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действия и </a:t>
            </a:r>
            <a:r>
              <a:rPr lang="ru-RU" sz="3100" b="1" cap="none" dirty="0" err="1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индикатори</a:t>
            </a:r>
            <a:r>
              <a:rPr lang="ru-RU" sz="31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  <a:t> за наблюдение и оценка на ПИРО</a:t>
            </a:r>
            <a:br>
              <a:rPr lang="ru-RU" sz="3100" b="1" cap="none" dirty="0">
                <a:ln>
                  <a:noFill/>
                </a:ln>
                <a:solidFill>
                  <a:srgbClr val="146194">
                    <a:lumMod val="75000"/>
                  </a:srgbClr>
                </a:solidFill>
                <a:ea typeface="+mn-ea"/>
                <a:cs typeface="+mn-cs"/>
              </a:rPr>
            </a:br>
            <a:endParaRPr lang="en-US" sz="3100" b="1" cap="none" dirty="0">
              <a:ln>
                <a:noFill/>
              </a:ln>
              <a:solidFill>
                <a:srgbClr val="146194">
                  <a:lumMod val="75000"/>
                </a:srgbClr>
              </a:solidFill>
              <a:ea typeface="+mn-ea"/>
              <a:cs typeface="+mn-cs"/>
            </a:endParaRPr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idx="1"/>
          </p:nvPr>
        </p:nvSpPr>
        <p:spPr>
          <a:xfrm>
            <a:off x="831850" y="1644162"/>
            <a:ext cx="10515600" cy="4445489"/>
          </a:xfrm>
        </p:spPr>
        <p:txBody>
          <a:bodyPr>
            <a:normAutofit lnSpcReduction="10000"/>
          </a:bodyPr>
          <a:lstStyle/>
          <a:p>
            <a:pPr marL="90170" indent="457200" algn="just">
              <a:lnSpc>
                <a:spcPct val="115000"/>
              </a:lnSpc>
              <a:spcBef>
                <a:spcPts val="600"/>
              </a:spcBef>
            </a:pPr>
            <a:r>
              <a:rPr lang="bg-BG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Основен </a:t>
            </a:r>
            <a:r>
              <a:rPr lang="bg-B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инструмент на системата за анализ и оценка на ПИРО е  предварително определената система от индикатори. </a:t>
            </a:r>
            <a:endParaRPr lang="bg-BG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0170" indent="457200" algn="just">
              <a:lnSpc>
                <a:spcPct val="115000"/>
              </a:lnSpc>
              <a:spcBef>
                <a:spcPts val="600"/>
              </a:spcBef>
            </a:pP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dirty="0" err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Индикатори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 продукт 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dirty="0" err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прилагат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се за </a:t>
            </a:r>
            <a:r>
              <a:rPr lang="ru-RU" dirty="0" err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мярка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отчитат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как 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заложените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интервенции по 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отделните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стратегически цели и 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приоритети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плана се 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обезпечават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отчитат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 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помощта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предварително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определени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количествени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измерители (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брой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относителен 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дял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километър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стойност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 хил. 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лв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и др.). </a:t>
            </a:r>
          </a:p>
          <a:p>
            <a:pPr marL="90170" indent="457200" algn="just">
              <a:lnSpc>
                <a:spcPct val="115000"/>
              </a:lnSpc>
              <a:spcBef>
                <a:spcPts val="600"/>
              </a:spcBef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dirty="0" err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Индикатори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 </a:t>
            </a:r>
            <a:r>
              <a:rPr lang="ru-RU" dirty="0" err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dirty="0" err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предназначени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за </a:t>
            </a:r>
            <a:r>
              <a:rPr lang="ru-RU" dirty="0" err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отчитане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постигнатите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резултати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от </a:t>
            </a:r>
            <a:r>
              <a:rPr lang="ru-RU" dirty="0" err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реализацията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dirty="0" err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съответния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приоритет на ПИРО </a:t>
            </a:r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0170" indent="457200" algn="just">
              <a:lnSpc>
                <a:spcPct val="115000"/>
              </a:lnSpc>
              <a:spcBef>
                <a:spcPts val="600"/>
              </a:spcBef>
            </a:pPr>
            <a:endParaRPr lang="bg-BG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0170" indent="457200" algn="just">
              <a:lnSpc>
                <a:spcPct val="115000"/>
              </a:lnSpc>
              <a:spcBef>
                <a:spcPts val="600"/>
              </a:spcBef>
            </a:pPr>
            <a:r>
              <a:rPr lang="bg-BG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Индикаторите се използват за изготвяне на</a:t>
            </a:r>
            <a:r>
              <a:rPr lang="bg-BG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g-BG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Годишни </a:t>
            </a:r>
            <a:r>
              <a:rPr lang="bg-BG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доклади за изпълнение на </a:t>
            </a:r>
            <a:r>
              <a:rPr lang="bg-BG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ПИРО.</a:t>
            </a:r>
            <a:r>
              <a:rPr lang="bg-BG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bg-BG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Доклад </a:t>
            </a:r>
            <a:r>
              <a:rPr lang="bg-BG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 междинна оценка на изпълнение на </a:t>
            </a:r>
            <a:r>
              <a:rPr lang="bg-BG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ПИРО и Доклад </a:t>
            </a:r>
            <a:r>
              <a:rPr lang="bg-BG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 последваща оценка на ПИРО.</a:t>
            </a:r>
            <a:endParaRPr lang="bg-BG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5551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и">
  <a:themeElements>
    <a:clrScheme name="Сектори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и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и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195</TotalTime>
  <Words>764</Words>
  <Application>Microsoft Office PowerPoint</Application>
  <PresentationFormat>Широк екран</PresentationFormat>
  <Paragraphs>82</Paragraphs>
  <Slides>10</Slides>
  <Notes>0</Notes>
  <HiddenSlides>0</HiddenSlides>
  <MMClips>0</MMClips>
  <ScaleCrop>false</ScaleCrop>
  <HeadingPairs>
    <vt:vector size="6" baseType="variant">
      <vt:variant>
        <vt:lpstr>Използвани шрифтове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10</vt:i4>
      </vt:variant>
    </vt:vector>
  </HeadingPairs>
  <TitlesOfParts>
    <vt:vector size="17" baseType="lpstr">
      <vt:lpstr>Arial</vt:lpstr>
      <vt:lpstr>Calibri</vt:lpstr>
      <vt:lpstr>Century Gothic</vt:lpstr>
      <vt:lpstr>Times New Roman</vt:lpstr>
      <vt:lpstr>Wingdings</vt:lpstr>
      <vt:lpstr>Wingdings 3</vt:lpstr>
      <vt:lpstr>Сектори</vt:lpstr>
      <vt:lpstr>   ОБЛАСТЕН СЪВЕТ ЗА РАЗВИТИЕ 26.11.2021 г. Пазарджик</vt:lpstr>
      <vt:lpstr>   Цели и приоритети за развитие за периода 2021-2027 г.</vt:lpstr>
      <vt:lpstr>   Цели и приоритети за развитие за периода 2021-2027 г.</vt:lpstr>
      <vt:lpstr>   Описание на комуникационната стратегия, на партньорите и заинтересованите страни и формите на участие в подготовката и изпълнението на ПИРО при спазване на принципите за партньорство и осигуряване на информация и публичност </vt:lpstr>
      <vt:lpstr>   Определяне на зони за прилагане на интегриран подход за удовлетворяване на идентифицираните нужди и за подкрепа на потенциалите за развитие и на възможностите за сътрудничество с други общини</vt:lpstr>
      <vt:lpstr>   Програма за реализация на ПИРО и описание на интегрирания подход за развитие</vt:lpstr>
      <vt:lpstr>   Програма за реализация на ПИРО и описание на интегрирания подход за развитие</vt:lpstr>
      <vt:lpstr>   Програма за реализация на ПИРО и описание на интегрирания подход за развитие</vt:lpstr>
      <vt:lpstr>   Необходими действия и индикатори за наблюдение и оценка на ПИРО </vt:lpstr>
      <vt:lpstr>   Община Велинград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ОБЛАСТЕН СЪВЕТ ЗА РАЗВИТИЕ 26.11.2021 г. Пазарджик</dc:title>
  <dc:creator>OBSHTINA_VELINGRAD</dc:creator>
  <cp:lastModifiedBy>OBSHTINA_VELINGRAD</cp:lastModifiedBy>
  <cp:revision>11</cp:revision>
  <dcterms:created xsi:type="dcterms:W3CDTF">2021-11-22T09:41:14Z</dcterms:created>
  <dcterms:modified xsi:type="dcterms:W3CDTF">2021-11-22T13:06:21Z</dcterms:modified>
</cp:coreProperties>
</file>