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handoutMasterIdLst>
    <p:handoutMasterId r:id="rId14"/>
  </p:handoutMasterIdLst>
  <p:sldIdLst>
    <p:sldId id="256" r:id="rId2"/>
    <p:sldId id="263" r:id="rId3"/>
    <p:sldId id="257" r:id="rId4"/>
    <p:sldId id="264" r:id="rId5"/>
    <p:sldId id="258" r:id="rId6"/>
    <p:sldId id="259" r:id="rId7"/>
    <p:sldId id="261" r:id="rId8"/>
    <p:sldId id="266" r:id="rId9"/>
    <p:sldId id="267" r:id="rId10"/>
    <p:sldId id="265" r:id="rId11"/>
    <p:sldId id="260" r:id="rId12"/>
    <p:sldId id="262" r:id="rId13"/>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2" d="100"/>
          <a:sy n="122" d="100"/>
        </p:scale>
        <p:origin x="114" y="13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418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4186"/>
          </a:xfrm>
          <a:prstGeom prst="rect">
            <a:avLst/>
          </a:prstGeom>
        </p:spPr>
        <p:txBody>
          <a:bodyPr vert="horz" lIns="91440" tIns="45720" rIns="91440" bIns="45720" rtlCol="0"/>
          <a:lstStyle>
            <a:lvl1pPr algn="r">
              <a:defRPr sz="1200"/>
            </a:lvl1pPr>
          </a:lstStyle>
          <a:p>
            <a:fld id="{CE2C0177-1BB5-4E5C-BCAE-B1FD87E9ABD1}" type="datetimeFigureOut">
              <a:rPr lang="en-US" smtClean="0"/>
              <a:pPr/>
              <a:t>4/18/2022</a:t>
            </a:fld>
            <a:endParaRPr lang="en-US"/>
          </a:p>
        </p:txBody>
      </p:sp>
      <p:sp>
        <p:nvSpPr>
          <p:cNvPr id="4" name="Footer Placeholder 3"/>
          <p:cNvSpPr>
            <a:spLocks noGrp="1"/>
          </p:cNvSpPr>
          <p:nvPr>
            <p:ph type="ftr" sz="quarter" idx="2"/>
          </p:nvPr>
        </p:nvSpPr>
        <p:spPr>
          <a:xfrm>
            <a:off x="0" y="9378477"/>
            <a:ext cx="2946400" cy="49418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378477"/>
            <a:ext cx="2946400" cy="494186"/>
          </a:xfrm>
          <a:prstGeom prst="rect">
            <a:avLst/>
          </a:prstGeom>
        </p:spPr>
        <p:txBody>
          <a:bodyPr vert="horz" lIns="91440" tIns="45720" rIns="91440" bIns="45720" rtlCol="0" anchor="b"/>
          <a:lstStyle>
            <a:lvl1pPr algn="r">
              <a:defRPr sz="1200"/>
            </a:lvl1pPr>
          </a:lstStyle>
          <a:p>
            <a:fld id="{4A22DCB2-4BDE-4CAE-A549-65418B7C593F}" type="slidenum">
              <a:rPr lang="en-US" smtClean="0"/>
              <a:pPr/>
              <a:t>‹#›</a:t>
            </a:fld>
            <a:endParaRPr lang="en-US"/>
          </a:p>
        </p:txBody>
      </p:sp>
    </p:spTree>
    <p:extLst>
      <p:ext uri="{BB962C8B-B14F-4D97-AF65-F5344CB8AC3E}">
        <p14:creationId xmlns:p14="http://schemas.microsoft.com/office/powerpoint/2010/main" val="12035669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80F61AE-D61D-4C28-B70C-EC1EB0CD3214}" type="datetimeFigureOut">
              <a:rPr lang="en-US" smtClean="0"/>
              <a:pPr/>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pPr/>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17028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A80F61AE-D61D-4C28-B70C-EC1EB0CD3214}" type="datetimeFigureOut">
              <a:rPr lang="en-US" smtClean="0"/>
              <a:pPr/>
              <a:t>4/18/2022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53280D-FDAC-4393-AB7E-DA63672BFB52}" type="slidenum">
              <a:rPr lang="en-US" smtClean="0"/>
              <a:pPr/>
              <a:t>‹#›</a:t>
            </a:fld>
            <a:endParaRPr lang="en-US"/>
          </a:p>
        </p:txBody>
      </p:sp>
    </p:spTree>
    <p:extLst>
      <p:ext uri="{BB962C8B-B14F-4D97-AF65-F5344CB8AC3E}">
        <p14:creationId xmlns:p14="http://schemas.microsoft.com/office/powerpoint/2010/main" val="3946547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80F61AE-D61D-4C28-B70C-EC1EB0CD3214}" type="datetimeFigureOut">
              <a:rPr lang="en-US" smtClean="0"/>
              <a:pPr/>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pPr/>
              <a:t>‹#›</a:t>
            </a:fld>
            <a:endParaRPr lang="en-US"/>
          </a:p>
        </p:txBody>
      </p:sp>
    </p:spTree>
    <p:extLst>
      <p:ext uri="{BB962C8B-B14F-4D97-AF65-F5344CB8AC3E}">
        <p14:creationId xmlns:p14="http://schemas.microsoft.com/office/powerpoint/2010/main" val="8025455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80F61AE-D61D-4C28-B70C-EC1EB0CD3214}" type="datetimeFigureOut">
              <a:rPr lang="en-US" smtClean="0"/>
              <a:pPr/>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pPr/>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7220802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80F61AE-D61D-4C28-B70C-EC1EB0CD3214}" type="datetimeFigureOut">
              <a:rPr lang="en-US" smtClean="0"/>
              <a:pPr/>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pPr/>
              <a:t>‹#›</a:t>
            </a:fld>
            <a:endParaRPr lang="en-US"/>
          </a:p>
        </p:txBody>
      </p:sp>
    </p:spTree>
    <p:extLst>
      <p:ext uri="{BB962C8B-B14F-4D97-AF65-F5344CB8AC3E}">
        <p14:creationId xmlns:p14="http://schemas.microsoft.com/office/powerpoint/2010/main" val="7992645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80F61AE-D61D-4C28-B70C-EC1EB0CD3214}" type="datetimeFigureOut">
              <a:rPr lang="en-US" smtClean="0"/>
              <a:pPr/>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pPr/>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37287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80F61AE-D61D-4C28-B70C-EC1EB0CD3214}" type="datetimeFigureOut">
              <a:rPr lang="en-US" smtClean="0"/>
              <a:pPr/>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pPr/>
              <a:t>‹#›</a:t>
            </a:fld>
            <a:endParaRPr lang="en-US"/>
          </a:p>
        </p:txBody>
      </p:sp>
    </p:spTree>
    <p:extLst>
      <p:ext uri="{BB962C8B-B14F-4D97-AF65-F5344CB8AC3E}">
        <p14:creationId xmlns:p14="http://schemas.microsoft.com/office/powerpoint/2010/main" val="42331162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80F61AE-D61D-4C28-B70C-EC1EB0CD3214}" type="datetimeFigureOut">
              <a:rPr lang="en-US" smtClean="0"/>
              <a:pPr/>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pPr/>
              <a:t>‹#›</a:t>
            </a:fld>
            <a:endParaRPr lang="en-US"/>
          </a:p>
        </p:txBody>
      </p:sp>
    </p:spTree>
    <p:extLst>
      <p:ext uri="{BB962C8B-B14F-4D97-AF65-F5344CB8AC3E}">
        <p14:creationId xmlns:p14="http://schemas.microsoft.com/office/powerpoint/2010/main" val="23442978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80F61AE-D61D-4C28-B70C-EC1EB0CD3214}" type="datetimeFigureOut">
              <a:rPr lang="en-US" smtClean="0"/>
              <a:pPr/>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pPr/>
              <a:t>‹#›</a:t>
            </a:fld>
            <a:endParaRPr lang="en-US"/>
          </a:p>
        </p:txBody>
      </p:sp>
    </p:spTree>
    <p:extLst>
      <p:ext uri="{BB962C8B-B14F-4D97-AF65-F5344CB8AC3E}">
        <p14:creationId xmlns:p14="http://schemas.microsoft.com/office/powerpoint/2010/main" val="3460300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80F61AE-D61D-4C28-B70C-EC1EB0CD3214}" type="datetimeFigureOut">
              <a:rPr lang="en-US" smtClean="0"/>
              <a:pPr/>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pPr/>
              <a:t>‹#›</a:t>
            </a:fld>
            <a:endParaRPr lang="en-US"/>
          </a:p>
        </p:txBody>
      </p:sp>
    </p:spTree>
    <p:extLst>
      <p:ext uri="{BB962C8B-B14F-4D97-AF65-F5344CB8AC3E}">
        <p14:creationId xmlns:p14="http://schemas.microsoft.com/office/powerpoint/2010/main" val="3859626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80F61AE-D61D-4C28-B70C-EC1EB0CD3214}" type="datetimeFigureOut">
              <a:rPr lang="en-US" smtClean="0"/>
              <a:pPr/>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pPr/>
              <a:t>‹#›</a:t>
            </a:fld>
            <a:endParaRPr lang="en-US"/>
          </a:p>
        </p:txBody>
      </p:sp>
    </p:spTree>
    <p:extLst>
      <p:ext uri="{BB962C8B-B14F-4D97-AF65-F5344CB8AC3E}">
        <p14:creationId xmlns:p14="http://schemas.microsoft.com/office/powerpoint/2010/main" val="2734244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80F61AE-D61D-4C28-B70C-EC1EB0CD3214}" type="datetimeFigureOut">
              <a:rPr lang="en-US" smtClean="0"/>
              <a:pPr/>
              <a:t>4/18/2022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53280D-FDAC-4393-AB7E-DA63672BFB52}" type="slidenum">
              <a:rPr lang="en-US" smtClean="0"/>
              <a:pPr/>
              <a:t>‹#›</a:t>
            </a:fld>
            <a:endParaRPr lang="en-US"/>
          </a:p>
        </p:txBody>
      </p:sp>
    </p:spTree>
    <p:extLst>
      <p:ext uri="{BB962C8B-B14F-4D97-AF65-F5344CB8AC3E}">
        <p14:creationId xmlns:p14="http://schemas.microsoft.com/office/powerpoint/2010/main" val="3762818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80F61AE-D61D-4C28-B70C-EC1EB0CD3214}" type="datetimeFigureOut">
              <a:rPr lang="en-US" smtClean="0"/>
              <a:pPr/>
              <a:t>4/18/2022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53280D-FDAC-4393-AB7E-DA63672BFB52}" type="slidenum">
              <a:rPr lang="en-US" smtClean="0"/>
              <a:pPr/>
              <a:t>‹#›</a:t>
            </a:fld>
            <a:endParaRPr lang="en-US"/>
          </a:p>
        </p:txBody>
      </p:sp>
    </p:spTree>
    <p:extLst>
      <p:ext uri="{BB962C8B-B14F-4D97-AF65-F5344CB8AC3E}">
        <p14:creationId xmlns:p14="http://schemas.microsoft.com/office/powerpoint/2010/main" val="3222951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80F61AE-D61D-4C28-B70C-EC1EB0CD3214}" type="datetimeFigureOut">
              <a:rPr lang="en-US" smtClean="0"/>
              <a:pPr/>
              <a:t>4/18/2022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53280D-FDAC-4393-AB7E-DA63672BFB52}" type="slidenum">
              <a:rPr lang="en-US" smtClean="0"/>
              <a:pPr/>
              <a:t>‹#›</a:t>
            </a:fld>
            <a:endParaRPr lang="en-US"/>
          </a:p>
        </p:txBody>
      </p:sp>
    </p:spTree>
    <p:extLst>
      <p:ext uri="{BB962C8B-B14F-4D97-AF65-F5344CB8AC3E}">
        <p14:creationId xmlns:p14="http://schemas.microsoft.com/office/powerpoint/2010/main" val="66886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0F61AE-D61D-4C28-B70C-EC1EB0CD3214}" type="datetimeFigureOut">
              <a:rPr lang="en-US" smtClean="0"/>
              <a:pPr/>
              <a:t>4/18/2022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53280D-FDAC-4393-AB7E-DA63672BFB52}" type="slidenum">
              <a:rPr lang="en-US" smtClean="0"/>
              <a:pPr/>
              <a:t>‹#›</a:t>
            </a:fld>
            <a:endParaRPr lang="en-US"/>
          </a:p>
        </p:txBody>
      </p:sp>
    </p:spTree>
    <p:extLst>
      <p:ext uri="{BB962C8B-B14F-4D97-AF65-F5344CB8AC3E}">
        <p14:creationId xmlns:p14="http://schemas.microsoft.com/office/powerpoint/2010/main" val="3296026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80F61AE-D61D-4C28-B70C-EC1EB0CD3214}" type="datetimeFigureOut">
              <a:rPr lang="en-US" smtClean="0"/>
              <a:pPr/>
              <a:t>4/18/2022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53280D-FDAC-4393-AB7E-DA63672BFB52}" type="slidenum">
              <a:rPr lang="en-US" smtClean="0"/>
              <a:pPr/>
              <a:t>‹#›</a:t>
            </a:fld>
            <a:endParaRPr lang="en-US"/>
          </a:p>
        </p:txBody>
      </p:sp>
    </p:spTree>
    <p:extLst>
      <p:ext uri="{BB962C8B-B14F-4D97-AF65-F5344CB8AC3E}">
        <p14:creationId xmlns:p14="http://schemas.microsoft.com/office/powerpoint/2010/main" val="2924912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80F61AE-D61D-4C28-B70C-EC1EB0CD3214}" type="datetimeFigureOut">
              <a:rPr lang="en-US" smtClean="0"/>
              <a:pPr/>
              <a:t>4/18/2022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53280D-FDAC-4393-AB7E-DA63672BFB52}" type="slidenum">
              <a:rPr lang="en-US" smtClean="0"/>
              <a:pPr/>
              <a:t>‹#›</a:t>
            </a:fld>
            <a:endParaRPr lang="en-US"/>
          </a:p>
        </p:txBody>
      </p:sp>
    </p:spTree>
    <p:extLst>
      <p:ext uri="{BB962C8B-B14F-4D97-AF65-F5344CB8AC3E}">
        <p14:creationId xmlns:p14="http://schemas.microsoft.com/office/powerpoint/2010/main" val="11995634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A80F61AE-D61D-4C28-B70C-EC1EB0CD3214}" type="datetimeFigureOut">
              <a:rPr lang="en-US" smtClean="0"/>
              <a:pPr/>
              <a:t>4/18/2022</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B253280D-FDAC-4393-AB7E-DA63672BFB52}" type="slidenum">
              <a:rPr lang="en-US" smtClean="0"/>
              <a:pPr/>
              <a:t>‹#›</a:t>
            </a:fld>
            <a:endParaRPr lang="en-US"/>
          </a:p>
        </p:txBody>
      </p:sp>
    </p:spTree>
    <p:extLst>
      <p:ext uri="{BB962C8B-B14F-4D97-AF65-F5344CB8AC3E}">
        <p14:creationId xmlns:p14="http://schemas.microsoft.com/office/powerpoint/2010/main" val="1502468090"/>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4211" y="685800"/>
            <a:ext cx="10419217" cy="1508760"/>
          </a:xfrm>
        </p:spPr>
        <p:txBody>
          <a:bodyPr>
            <a:normAutofit/>
          </a:bodyPr>
          <a:lstStyle/>
          <a:p>
            <a:r>
              <a:rPr lang="bg-BG" sz="4000" b="1" dirty="0"/>
              <a:t>ОБЛАСТЕН СЪВЕТ ЗА РАЗВИТИЕ</a:t>
            </a:r>
            <a:br>
              <a:rPr lang="bg-BG" sz="4000" dirty="0"/>
            </a:br>
            <a:r>
              <a:rPr lang="bg-BG" sz="2800" b="1" dirty="0"/>
              <a:t>19.04.2022 г. Пазарджик</a:t>
            </a:r>
            <a:endParaRPr lang="en-US" sz="2800" b="1" dirty="0"/>
          </a:p>
        </p:txBody>
      </p:sp>
      <p:sp>
        <p:nvSpPr>
          <p:cNvPr id="3" name="Subtitle 2"/>
          <p:cNvSpPr>
            <a:spLocks noGrp="1"/>
          </p:cNvSpPr>
          <p:nvPr>
            <p:ph type="subTitle" idx="1"/>
          </p:nvPr>
        </p:nvSpPr>
        <p:spPr>
          <a:xfrm>
            <a:off x="684211" y="3843867"/>
            <a:ext cx="8694919" cy="1947333"/>
          </a:xfrm>
        </p:spPr>
        <p:txBody>
          <a:bodyPr/>
          <a:lstStyle/>
          <a:p>
            <a:r>
              <a:rPr lang="bg-BG" b="1" dirty="0"/>
              <a:t>План за Интегрирано Развитие на община Сърница за периода 2021 – 2027 година</a:t>
            </a:r>
          </a:p>
          <a:p>
            <a:endParaRPr lang="en-US" b="1" dirty="0"/>
          </a:p>
        </p:txBody>
      </p:sp>
    </p:spTree>
    <p:extLst>
      <p:ext uri="{BB962C8B-B14F-4D97-AF65-F5344CB8AC3E}">
        <p14:creationId xmlns:p14="http://schemas.microsoft.com/office/powerpoint/2010/main" val="16066873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767840"/>
            <a:ext cx="10680474" cy="4226560"/>
          </a:xfrm>
        </p:spPr>
        <p:txBody>
          <a:bodyPr>
            <a:normAutofit fontScale="90000"/>
          </a:bodyPr>
          <a:lstStyle/>
          <a:p>
            <a:r>
              <a:rPr lang="bg-BG" sz="2700" cap="none" dirty="0">
                <a:solidFill>
                  <a:schemeClr val="bg2">
                    <a:lumMod val="75000"/>
                  </a:schemeClr>
                </a:solidFill>
                <a:latin typeface="+mn-lt"/>
                <a:ea typeface="+mn-ea"/>
                <a:cs typeface="+mn-cs"/>
              </a:rPr>
              <a:t>Интегрираният подход, прилаган при разработване на плана в частта „Програма за реализация“</a:t>
            </a:r>
            <a:r>
              <a:rPr lang="en-US" sz="2700" cap="none" dirty="0">
                <a:solidFill>
                  <a:schemeClr val="bg2">
                    <a:lumMod val="75000"/>
                  </a:schemeClr>
                </a:solidFill>
                <a:latin typeface="+mn-lt"/>
                <a:ea typeface="+mn-ea"/>
                <a:cs typeface="+mn-cs"/>
              </a:rPr>
              <a:t>,</a:t>
            </a:r>
            <a:r>
              <a:rPr lang="bg-BG" sz="2700" cap="none" dirty="0">
                <a:solidFill>
                  <a:schemeClr val="bg2">
                    <a:lumMod val="75000"/>
                  </a:schemeClr>
                </a:solidFill>
                <a:latin typeface="+mn-lt"/>
                <a:ea typeface="+mn-ea"/>
                <a:cs typeface="+mn-cs"/>
              </a:rPr>
              <a:t> се изразява в прилагането на различни по своя характер интервенции в рамките на отделните приоритети на плана. Така по всеки от приоритетите на плана са включени мерки от различни сектори, които в своята съвкупност постигат комплексен ефект, насочен към устойчивото развитие на общината. Освен в Стратегическата част, принципите за интегрирано и комплексно развитие на общината широко се използват и в Програмата за реализация на плана. </a:t>
            </a:r>
            <a:br>
              <a:rPr lang="bg-BG" dirty="0"/>
            </a:br>
            <a:endParaRPr lang="en-US" dirty="0"/>
          </a:p>
        </p:txBody>
      </p:sp>
      <p:sp>
        <p:nvSpPr>
          <p:cNvPr id="3" name="Content Placeholder 2"/>
          <p:cNvSpPr>
            <a:spLocks noGrp="1"/>
          </p:cNvSpPr>
          <p:nvPr>
            <p:ph idx="1"/>
          </p:nvPr>
        </p:nvSpPr>
        <p:spPr>
          <a:xfrm>
            <a:off x="684211" y="391887"/>
            <a:ext cx="10610805" cy="1097280"/>
          </a:xfrm>
        </p:spPr>
        <p:txBody>
          <a:bodyPr/>
          <a:lstStyle/>
          <a:p>
            <a:pPr marL="0" indent="0">
              <a:buNone/>
            </a:pPr>
            <a:r>
              <a:rPr lang="ru-RU" b="1" dirty="0"/>
              <a:t>Програма за реализация на ПИРО и описание на интегрирания подход за развитие</a:t>
            </a:r>
            <a:endParaRPr lang="en-US" b="1" dirty="0"/>
          </a:p>
        </p:txBody>
      </p:sp>
    </p:spTree>
    <p:extLst>
      <p:ext uri="{BB962C8B-B14F-4D97-AF65-F5344CB8AC3E}">
        <p14:creationId xmlns:p14="http://schemas.microsoft.com/office/powerpoint/2010/main" val="1221256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524001"/>
            <a:ext cx="10680474" cy="4942900"/>
          </a:xfrm>
        </p:spPr>
        <p:txBody>
          <a:bodyPr>
            <a:normAutofit/>
          </a:bodyPr>
          <a:lstStyle/>
          <a:p>
            <a:r>
              <a:rPr lang="bg-BG" sz="1800" cap="none" dirty="0">
                <a:solidFill>
                  <a:schemeClr val="bg2">
                    <a:lumMod val="75000"/>
                  </a:schemeClr>
                </a:solidFill>
                <a:latin typeface="+mn-lt"/>
                <a:ea typeface="+mn-ea"/>
                <a:cs typeface="+mn-cs"/>
              </a:rPr>
              <a:t>Кметът на общината организира наблюдението на изпълнението на ПИРО чрез разработване на годишен доклад за всяка година от действието на плана. Съгласно изискванията на Закона за регионалното развитие, за изпълнението на всеки ПИРО се извършват междинна и последваща оценка, на базата на годишните доклади – по средата на периода (междинната оценка) и не по-късно от една година след изтичането на периода на неговото действие (последващата оценка).  </a:t>
            </a:r>
            <a:br>
              <a:rPr lang="bg-BG" sz="1800" cap="none" dirty="0">
                <a:solidFill>
                  <a:schemeClr val="bg2">
                    <a:lumMod val="75000"/>
                  </a:schemeClr>
                </a:solidFill>
                <a:latin typeface="+mn-lt"/>
                <a:ea typeface="+mn-ea"/>
                <a:cs typeface="+mn-cs"/>
              </a:rPr>
            </a:br>
            <a:br>
              <a:rPr lang="bg-BG" sz="1800" cap="none" dirty="0">
                <a:solidFill>
                  <a:schemeClr val="bg2">
                    <a:lumMod val="75000"/>
                  </a:schemeClr>
                </a:solidFill>
                <a:latin typeface="+mn-lt"/>
                <a:ea typeface="+mn-ea"/>
                <a:cs typeface="+mn-cs"/>
              </a:rPr>
            </a:br>
            <a:r>
              <a:rPr lang="bg-BG" sz="1800" cap="none" dirty="0">
                <a:solidFill>
                  <a:schemeClr val="bg2">
                    <a:lumMod val="75000"/>
                  </a:schemeClr>
                </a:solidFill>
                <a:latin typeface="+mn-lt"/>
                <a:ea typeface="+mn-ea"/>
                <a:cs typeface="+mn-cs"/>
              </a:rPr>
              <a:t>Последващата оценка се състои от:</a:t>
            </a:r>
            <a:br>
              <a:rPr lang="bg-BG" sz="1800" cap="none" dirty="0">
                <a:solidFill>
                  <a:schemeClr val="bg2">
                    <a:lumMod val="75000"/>
                  </a:schemeClr>
                </a:solidFill>
                <a:latin typeface="+mn-lt"/>
                <a:ea typeface="+mn-ea"/>
                <a:cs typeface="+mn-cs"/>
              </a:rPr>
            </a:br>
            <a:r>
              <a:rPr lang="bg-BG" sz="1800" cap="none" dirty="0">
                <a:solidFill>
                  <a:schemeClr val="bg2">
                    <a:lumMod val="75000"/>
                  </a:schemeClr>
                </a:solidFill>
                <a:latin typeface="+mn-lt"/>
                <a:ea typeface="+mn-ea"/>
                <a:cs typeface="+mn-cs"/>
              </a:rPr>
              <a:t>- Оценка на степента на постигане на целите и устойчивостта на резултатите; </a:t>
            </a:r>
            <a:br>
              <a:rPr lang="bg-BG" sz="1800" cap="none" dirty="0">
                <a:solidFill>
                  <a:schemeClr val="bg2">
                    <a:lumMod val="75000"/>
                  </a:schemeClr>
                </a:solidFill>
                <a:latin typeface="+mn-lt"/>
                <a:ea typeface="+mn-ea"/>
                <a:cs typeface="+mn-cs"/>
              </a:rPr>
            </a:br>
            <a:r>
              <a:rPr lang="bg-BG" sz="1800" cap="none" dirty="0">
                <a:solidFill>
                  <a:schemeClr val="bg2">
                    <a:lumMod val="75000"/>
                  </a:schemeClr>
                </a:solidFill>
                <a:latin typeface="+mn-lt"/>
                <a:ea typeface="+mn-ea"/>
                <a:cs typeface="+mn-cs"/>
              </a:rPr>
              <a:t>- Оценка на общото въздействие;</a:t>
            </a:r>
            <a:br>
              <a:rPr lang="bg-BG" sz="1800" cap="none" dirty="0">
                <a:solidFill>
                  <a:schemeClr val="bg2">
                    <a:lumMod val="75000"/>
                  </a:schemeClr>
                </a:solidFill>
                <a:latin typeface="+mn-lt"/>
                <a:ea typeface="+mn-ea"/>
                <a:cs typeface="+mn-cs"/>
              </a:rPr>
            </a:br>
            <a:r>
              <a:rPr lang="bg-BG" sz="1800" cap="none" dirty="0">
                <a:solidFill>
                  <a:schemeClr val="bg2">
                    <a:lumMod val="75000"/>
                  </a:schemeClr>
                </a:solidFill>
                <a:latin typeface="+mn-lt"/>
                <a:ea typeface="+mn-ea"/>
                <a:cs typeface="+mn-cs"/>
              </a:rPr>
              <a:t>- Оценка на ефикасността на използваните ресурси; </a:t>
            </a:r>
            <a:br>
              <a:rPr lang="bg-BG" sz="1800" cap="none" dirty="0">
                <a:solidFill>
                  <a:schemeClr val="bg2">
                    <a:lumMod val="75000"/>
                  </a:schemeClr>
                </a:solidFill>
                <a:latin typeface="+mn-lt"/>
                <a:ea typeface="+mn-ea"/>
                <a:cs typeface="+mn-cs"/>
              </a:rPr>
            </a:br>
            <a:r>
              <a:rPr lang="bg-BG" sz="1800" cap="none" dirty="0">
                <a:solidFill>
                  <a:schemeClr val="bg2">
                    <a:lumMod val="75000"/>
                  </a:schemeClr>
                </a:solidFill>
                <a:latin typeface="+mn-lt"/>
                <a:ea typeface="+mn-ea"/>
                <a:cs typeface="+mn-cs"/>
              </a:rPr>
              <a:t>- Изводи и препоръки.</a:t>
            </a:r>
            <a:br>
              <a:rPr lang="bg-BG" sz="1800" cap="none" dirty="0">
                <a:solidFill>
                  <a:schemeClr val="bg2">
                    <a:lumMod val="75000"/>
                  </a:schemeClr>
                </a:solidFill>
                <a:latin typeface="+mn-lt"/>
                <a:ea typeface="+mn-ea"/>
                <a:cs typeface="+mn-cs"/>
              </a:rPr>
            </a:br>
            <a:br>
              <a:rPr lang="bg-BG" sz="1800" cap="none" dirty="0">
                <a:solidFill>
                  <a:schemeClr val="bg2">
                    <a:lumMod val="75000"/>
                  </a:schemeClr>
                </a:solidFill>
                <a:latin typeface="+mn-lt"/>
                <a:ea typeface="+mn-ea"/>
                <a:cs typeface="+mn-cs"/>
              </a:rPr>
            </a:br>
            <a:r>
              <a:rPr lang="bg-BG" sz="1800" cap="none" dirty="0">
                <a:solidFill>
                  <a:schemeClr val="bg2">
                    <a:lumMod val="75000"/>
                  </a:schemeClr>
                </a:solidFill>
                <a:latin typeface="+mn-lt"/>
                <a:ea typeface="+mn-ea"/>
                <a:cs typeface="+mn-cs"/>
              </a:rPr>
              <a:t>Оценката на ПИРО се извършва и от определените индикатори за продукт и резултат.</a:t>
            </a:r>
            <a:br>
              <a:rPr lang="bg-BG" dirty="0"/>
            </a:br>
            <a:endParaRPr lang="en-US" dirty="0"/>
          </a:p>
        </p:txBody>
      </p:sp>
      <p:sp>
        <p:nvSpPr>
          <p:cNvPr id="3" name="Content Placeholder 2"/>
          <p:cNvSpPr>
            <a:spLocks noGrp="1"/>
          </p:cNvSpPr>
          <p:nvPr>
            <p:ph idx="1"/>
          </p:nvPr>
        </p:nvSpPr>
        <p:spPr>
          <a:xfrm>
            <a:off x="684211" y="313510"/>
            <a:ext cx="10610805" cy="1123404"/>
          </a:xfrm>
        </p:spPr>
        <p:txBody>
          <a:bodyPr/>
          <a:lstStyle/>
          <a:p>
            <a:pPr marL="0" indent="0">
              <a:buNone/>
            </a:pPr>
            <a:r>
              <a:rPr lang="ru-RU" b="1" dirty="0"/>
              <a:t>Необходими действия и индикатори за наблюдение и оценка на ПИРО</a:t>
            </a:r>
            <a:endParaRPr lang="en-US" b="1" dirty="0"/>
          </a:p>
        </p:txBody>
      </p:sp>
    </p:spTree>
    <p:extLst>
      <p:ext uri="{BB962C8B-B14F-4D97-AF65-F5344CB8AC3E}">
        <p14:creationId xmlns:p14="http://schemas.microsoft.com/office/powerpoint/2010/main" val="30840832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2185852"/>
            <a:ext cx="10680474" cy="3808548"/>
          </a:xfrm>
        </p:spPr>
        <p:txBody>
          <a:bodyPr>
            <a:normAutofit fontScale="90000"/>
          </a:bodyPr>
          <a:lstStyle/>
          <a:p>
            <a:br>
              <a:rPr lang="en-US" dirty="0"/>
            </a:br>
            <a:br>
              <a:rPr lang="en-US" dirty="0"/>
            </a:br>
            <a:br>
              <a:rPr lang="en-US" dirty="0"/>
            </a:br>
            <a:br>
              <a:rPr lang="en-US" dirty="0"/>
            </a:br>
            <a:br>
              <a:rPr lang="en-US" dirty="0"/>
            </a:br>
            <a:br>
              <a:rPr lang="en-US" dirty="0"/>
            </a:br>
            <a:br>
              <a:rPr lang="en-US" dirty="0"/>
            </a:br>
            <a:r>
              <a:rPr lang="bg-BG" dirty="0"/>
              <a:t>Благодаря за вниманието</a:t>
            </a:r>
            <a:br>
              <a:rPr lang="bg-BG" dirty="0"/>
            </a:br>
            <a:endParaRPr lang="en-US" dirty="0"/>
          </a:p>
        </p:txBody>
      </p:sp>
      <p:sp>
        <p:nvSpPr>
          <p:cNvPr id="3" name="Content Placeholder 2"/>
          <p:cNvSpPr>
            <a:spLocks noGrp="1"/>
          </p:cNvSpPr>
          <p:nvPr>
            <p:ph idx="1"/>
          </p:nvPr>
        </p:nvSpPr>
        <p:spPr>
          <a:xfrm>
            <a:off x="684211" y="685800"/>
            <a:ext cx="10610805" cy="1195251"/>
          </a:xfrm>
        </p:spPr>
        <p:txBody>
          <a:bodyPr/>
          <a:lstStyle/>
          <a:p>
            <a:pPr marL="0" indent="0">
              <a:buNone/>
            </a:pPr>
            <a:r>
              <a:rPr lang="bg-BG" dirty="0"/>
              <a:t>Община Сърница</a:t>
            </a:r>
            <a:endParaRPr lang="en-US" dirty="0"/>
          </a:p>
        </p:txBody>
      </p:sp>
      <p:pic>
        <p:nvPicPr>
          <p:cNvPr id="5" name="Картина 4">
            <a:extLst>
              <a:ext uri="{FF2B5EF4-FFF2-40B4-BE49-F238E27FC236}">
                <a16:creationId xmlns:a16="http://schemas.microsoft.com/office/drawing/2014/main" id="{6ACEC3EC-8370-46A4-9A41-E08A9F2B197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8092" y="1578707"/>
            <a:ext cx="6096000" cy="3577997"/>
          </a:xfrm>
          <a:prstGeom prst="rect">
            <a:avLst/>
          </a:prstGeom>
        </p:spPr>
      </p:pic>
    </p:spTree>
    <p:extLst>
      <p:ext uri="{BB962C8B-B14F-4D97-AF65-F5344CB8AC3E}">
        <p14:creationId xmlns:p14="http://schemas.microsoft.com/office/powerpoint/2010/main" val="3528170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Контейнер за съдържание 2"/>
          <p:cNvSpPr>
            <a:spLocks noGrp="1"/>
          </p:cNvSpPr>
          <p:nvPr>
            <p:ph idx="1"/>
          </p:nvPr>
        </p:nvSpPr>
        <p:spPr>
          <a:xfrm>
            <a:off x="684212" y="1608463"/>
            <a:ext cx="10850448" cy="5772838"/>
          </a:xfrm>
        </p:spPr>
        <p:txBody>
          <a:bodyPr>
            <a:normAutofit fontScale="92500" lnSpcReduction="20000"/>
          </a:bodyPr>
          <a:lstStyle/>
          <a:p>
            <a:pPr>
              <a:buNone/>
            </a:pPr>
            <a:r>
              <a:rPr lang="bg-BG" b="1" dirty="0"/>
              <a:t>ПИРО на община Сърница съдържа следните части:</a:t>
            </a:r>
          </a:p>
          <a:p>
            <a:r>
              <a:rPr lang="bg-BG" dirty="0"/>
              <a:t>Въведение;</a:t>
            </a:r>
          </a:p>
          <a:p>
            <a:r>
              <a:rPr lang="bg-BG" dirty="0"/>
              <a:t>Териториален обхват и анализ на икономическото, социалното и екологичното състояние, нуждите и потенциалите за развитие на община Сърница;</a:t>
            </a:r>
          </a:p>
          <a:p>
            <a:r>
              <a:rPr lang="bg-BG" dirty="0"/>
              <a:t>Цели и приоритети за развитите на община Сърница за периода 2021 – 2027 год.;</a:t>
            </a:r>
          </a:p>
          <a:p>
            <a:r>
              <a:rPr lang="bg-BG" dirty="0"/>
              <a:t>Комуникационна стратегия, участие на заинтересованите страни в подготовката и реализирането на ПИРО;</a:t>
            </a:r>
          </a:p>
          <a:p>
            <a:r>
              <a:rPr lang="bg-BG" dirty="0"/>
              <a:t>Зони за прилагане на интегриран подход;</a:t>
            </a:r>
          </a:p>
          <a:p>
            <a:r>
              <a:rPr lang="bg-BG" dirty="0"/>
              <a:t>Програма за реализация на Плана за интегрирано развитие на община Сърница</a:t>
            </a:r>
          </a:p>
          <a:p>
            <a:r>
              <a:rPr lang="bg-BG" dirty="0"/>
              <a:t>Програма за развитие на туризма;</a:t>
            </a:r>
          </a:p>
          <a:p>
            <a:r>
              <a:rPr lang="bg-BG" dirty="0"/>
              <a:t>Мерки за ограничаване на изменението на климата и мерки за адаптиране към климатичните промени. Намаляване на риска от бедствия;</a:t>
            </a:r>
          </a:p>
          <a:p>
            <a:r>
              <a:rPr lang="bg-BG" dirty="0"/>
              <a:t>Необходими действия и индикатори за наблюдение и оценка на ПИРО;</a:t>
            </a:r>
          </a:p>
          <a:p>
            <a:r>
              <a:rPr lang="bg-BG" dirty="0"/>
              <a:t>Предварителна оценка, съгласно условията на чл. 32 от Закона за регионалното развитие;</a:t>
            </a:r>
          </a:p>
          <a:p>
            <a:r>
              <a:rPr lang="bg-BG" dirty="0"/>
              <a:t>Приложения.</a:t>
            </a:r>
          </a:p>
          <a:p>
            <a:pPr>
              <a:buFontTx/>
              <a:buChar char="-"/>
            </a:pPr>
            <a:endParaRPr lang="bg-BG" dirty="0"/>
          </a:p>
          <a:p>
            <a:pPr>
              <a:buFontTx/>
              <a:buChar char="-"/>
            </a:pPr>
            <a:endParaRPr lang="bg-BG" dirty="0"/>
          </a:p>
          <a:p>
            <a:pPr>
              <a:buFontTx/>
              <a:buChar char="-"/>
            </a:pPr>
            <a:endParaRPr lang="bg-BG" dirty="0"/>
          </a:p>
          <a:p>
            <a:pPr>
              <a:buNone/>
            </a:pPr>
            <a:endParaRPr lang="bg-BG" dirty="0"/>
          </a:p>
          <a:p>
            <a:pPr>
              <a:buNone/>
            </a:pPr>
            <a:endParaRPr lang="bg-BG" dirty="0"/>
          </a:p>
          <a:p>
            <a:pPr>
              <a:buNone/>
            </a:pPr>
            <a:endParaRPr lang="bg-BG"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419498"/>
            <a:ext cx="10436634" cy="4574902"/>
          </a:xfrm>
        </p:spPr>
        <p:txBody>
          <a:bodyPr>
            <a:normAutofit/>
          </a:bodyPr>
          <a:lstStyle/>
          <a:p>
            <a:pPr lvl="0"/>
            <a:r>
              <a:rPr lang="bg-BG" sz="1900" b="1" cap="none" dirty="0">
                <a:solidFill>
                  <a:schemeClr val="bg2">
                    <a:lumMod val="75000"/>
                  </a:schemeClr>
                </a:solidFill>
                <a:latin typeface="+mn-lt"/>
                <a:ea typeface="+mn-ea"/>
                <a:cs typeface="+mn-cs"/>
              </a:rPr>
              <a:t>Стратегическа цел 1. </a:t>
            </a:r>
            <a:r>
              <a:rPr lang="bg-BG" sz="1900" cap="none" dirty="0">
                <a:solidFill>
                  <a:schemeClr val="bg2">
                    <a:lumMod val="75000"/>
                  </a:schemeClr>
                </a:solidFill>
                <a:latin typeface="+mn-lt"/>
                <a:ea typeface="+mn-ea"/>
                <a:cs typeface="+mn-cs"/>
              </a:rPr>
              <a:t>Подобряване на бизнес</a:t>
            </a:r>
            <a:r>
              <a:rPr lang="en-US" sz="1900" cap="none" dirty="0">
                <a:solidFill>
                  <a:schemeClr val="bg2">
                    <a:lumMod val="75000"/>
                  </a:schemeClr>
                </a:solidFill>
                <a:latin typeface="+mn-lt"/>
                <a:ea typeface="+mn-ea"/>
                <a:cs typeface="+mn-cs"/>
              </a:rPr>
              <a:t> </a:t>
            </a:r>
            <a:r>
              <a:rPr lang="bg-BG" sz="1900" cap="none" dirty="0">
                <a:solidFill>
                  <a:schemeClr val="bg2">
                    <a:lumMod val="75000"/>
                  </a:schemeClr>
                </a:solidFill>
                <a:latin typeface="+mn-lt"/>
                <a:ea typeface="+mn-ea"/>
                <a:cs typeface="+mn-cs"/>
              </a:rPr>
              <a:t>средата, укрепване и насърчаване на местната икономика, инвестиционна привлекателност и разкриване на работни места.</a:t>
            </a:r>
            <a:br>
              <a:rPr lang="bg-BG" sz="1900" cap="none" dirty="0">
                <a:solidFill>
                  <a:schemeClr val="bg2">
                    <a:lumMod val="75000"/>
                  </a:schemeClr>
                </a:solidFill>
                <a:latin typeface="+mn-lt"/>
                <a:ea typeface="+mn-ea"/>
                <a:cs typeface="+mn-cs"/>
              </a:rPr>
            </a:br>
            <a:br>
              <a:rPr lang="bg-BG" sz="1900" cap="none" dirty="0">
                <a:solidFill>
                  <a:schemeClr val="bg2">
                    <a:lumMod val="75000"/>
                  </a:schemeClr>
                </a:solidFill>
                <a:latin typeface="+mn-lt"/>
                <a:ea typeface="+mn-ea"/>
                <a:cs typeface="+mn-cs"/>
              </a:rPr>
            </a:br>
            <a:r>
              <a:rPr lang="bg-BG" sz="1900" b="1" cap="none" dirty="0">
                <a:solidFill>
                  <a:schemeClr val="bg2">
                    <a:lumMod val="75000"/>
                  </a:schemeClr>
                </a:solidFill>
                <a:latin typeface="+mn-lt"/>
                <a:ea typeface="+mn-ea"/>
                <a:cs typeface="+mn-cs"/>
              </a:rPr>
              <a:t>Стратегическа цел 2. </a:t>
            </a:r>
            <a:r>
              <a:rPr lang="bg-BG" sz="1900" cap="none" dirty="0">
                <a:solidFill>
                  <a:schemeClr val="bg2">
                    <a:lumMod val="75000"/>
                  </a:schemeClr>
                </a:solidFill>
                <a:latin typeface="+mn-lt"/>
                <a:ea typeface="+mn-ea"/>
                <a:cs typeface="+mn-cs"/>
              </a:rPr>
              <a:t>Развитие на устойчив туризъм, съчетано с разумно използване на природните ресурси, подобряване на техническата инфраструктура и поддържане на добро качество на околната среда.</a:t>
            </a:r>
            <a:br>
              <a:rPr lang="bg-BG" sz="1900" cap="none" dirty="0">
                <a:solidFill>
                  <a:schemeClr val="bg2">
                    <a:lumMod val="75000"/>
                  </a:schemeClr>
                </a:solidFill>
                <a:latin typeface="+mn-lt"/>
                <a:ea typeface="+mn-ea"/>
                <a:cs typeface="+mn-cs"/>
              </a:rPr>
            </a:br>
            <a:br>
              <a:rPr lang="bg-BG" sz="1900" cap="none" dirty="0">
                <a:solidFill>
                  <a:schemeClr val="bg2">
                    <a:lumMod val="75000"/>
                  </a:schemeClr>
                </a:solidFill>
                <a:latin typeface="+mn-lt"/>
                <a:ea typeface="+mn-ea"/>
                <a:cs typeface="+mn-cs"/>
              </a:rPr>
            </a:br>
            <a:r>
              <a:rPr lang="bg-BG" sz="1900" b="1" cap="none" dirty="0">
                <a:solidFill>
                  <a:schemeClr val="bg2">
                    <a:lumMod val="75000"/>
                  </a:schemeClr>
                </a:solidFill>
                <a:latin typeface="+mn-lt"/>
                <a:ea typeface="+mn-ea"/>
                <a:cs typeface="+mn-cs"/>
              </a:rPr>
              <a:t>Стратегическа цел 3. </a:t>
            </a:r>
            <a:r>
              <a:rPr lang="bg-BG" sz="1900" cap="none" dirty="0">
                <a:solidFill>
                  <a:schemeClr val="bg2">
                    <a:lumMod val="75000"/>
                  </a:schemeClr>
                </a:solidFill>
                <a:latin typeface="+mn-lt"/>
                <a:ea typeface="+mn-ea"/>
                <a:cs typeface="+mn-cs"/>
              </a:rPr>
              <a:t>Осигуряване на привлекателна среда за живеене, труд и развитие на човешкия капитал.</a:t>
            </a:r>
            <a:br>
              <a:rPr lang="bg-BG" sz="1200" dirty="0"/>
            </a:br>
            <a:endParaRPr lang="en-US" sz="1200" dirty="0"/>
          </a:p>
        </p:txBody>
      </p:sp>
      <p:sp>
        <p:nvSpPr>
          <p:cNvPr id="3" name="Content Placeholder 2"/>
          <p:cNvSpPr>
            <a:spLocks noGrp="1"/>
          </p:cNvSpPr>
          <p:nvPr>
            <p:ph idx="1"/>
          </p:nvPr>
        </p:nvSpPr>
        <p:spPr>
          <a:xfrm>
            <a:off x="645612" y="572590"/>
            <a:ext cx="10362021" cy="846908"/>
          </a:xfrm>
        </p:spPr>
        <p:txBody>
          <a:bodyPr>
            <a:normAutofit/>
          </a:bodyPr>
          <a:lstStyle/>
          <a:p>
            <a:pPr marL="0" indent="0">
              <a:buNone/>
            </a:pPr>
            <a:r>
              <a:rPr lang="ru-RU" sz="2800" b="1" dirty="0"/>
              <a:t>Цели и приоритети за развитие за периода 2021-2027 г.</a:t>
            </a:r>
            <a:endParaRPr lang="en-US" sz="2800" b="1" dirty="0"/>
          </a:p>
        </p:txBody>
      </p:sp>
    </p:spTree>
    <p:extLst>
      <p:ext uri="{BB962C8B-B14F-4D97-AF65-F5344CB8AC3E}">
        <p14:creationId xmlns:p14="http://schemas.microsoft.com/office/powerpoint/2010/main" val="393426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419498"/>
            <a:ext cx="10436634" cy="4574902"/>
          </a:xfrm>
        </p:spPr>
        <p:txBody>
          <a:bodyPr>
            <a:normAutofit/>
          </a:bodyPr>
          <a:lstStyle/>
          <a:p>
            <a:pPr lvl="0"/>
            <a:r>
              <a:rPr lang="bg-BG" sz="1900" b="1" cap="none" dirty="0">
                <a:solidFill>
                  <a:schemeClr val="bg2">
                    <a:lumMod val="75000"/>
                  </a:schemeClr>
                </a:solidFill>
                <a:latin typeface="+mn-lt"/>
                <a:ea typeface="+mn-ea"/>
                <a:cs typeface="+mn-cs"/>
              </a:rPr>
              <a:t>Приоритет 1: </a:t>
            </a:r>
            <a:r>
              <a:rPr lang="bg-BG" sz="1900" cap="none" dirty="0">
                <a:solidFill>
                  <a:schemeClr val="bg2">
                    <a:lumMod val="75000"/>
                  </a:schemeClr>
                </a:solidFill>
                <a:latin typeface="+mn-lt"/>
                <a:ea typeface="+mn-ea"/>
                <a:cs typeface="+mn-cs"/>
              </a:rPr>
              <a:t>Осигуряване на условия за бърз икономически растеж на местната икономика и заетост.</a:t>
            </a:r>
            <a:br>
              <a:rPr lang="bg-BG" sz="1900" b="1" cap="none" dirty="0">
                <a:solidFill>
                  <a:schemeClr val="bg2">
                    <a:lumMod val="75000"/>
                  </a:schemeClr>
                </a:solidFill>
                <a:latin typeface="+mn-lt"/>
                <a:ea typeface="+mn-ea"/>
                <a:cs typeface="+mn-cs"/>
              </a:rPr>
            </a:br>
            <a:br>
              <a:rPr lang="bg-BG" sz="1900" b="1" cap="none" dirty="0">
                <a:solidFill>
                  <a:schemeClr val="bg2">
                    <a:lumMod val="75000"/>
                  </a:schemeClr>
                </a:solidFill>
                <a:latin typeface="+mn-lt"/>
                <a:ea typeface="+mn-ea"/>
                <a:cs typeface="+mn-cs"/>
              </a:rPr>
            </a:br>
            <a:r>
              <a:rPr lang="bg-BG" sz="1900" b="1" cap="none" dirty="0">
                <a:solidFill>
                  <a:schemeClr val="bg2">
                    <a:lumMod val="75000"/>
                  </a:schemeClr>
                </a:solidFill>
                <a:latin typeface="+mn-lt"/>
                <a:ea typeface="+mn-ea"/>
                <a:cs typeface="+mn-cs"/>
              </a:rPr>
              <a:t> Приоритет 2: </a:t>
            </a:r>
            <a:r>
              <a:rPr lang="bg-BG" sz="1900" cap="none" dirty="0">
                <a:solidFill>
                  <a:schemeClr val="bg2">
                    <a:lumMod val="75000"/>
                  </a:schemeClr>
                </a:solidFill>
                <a:latin typeface="+mn-lt"/>
                <a:ea typeface="+mn-ea"/>
                <a:cs typeface="+mn-cs"/>
              </a:rPr>
              <a:t>Устойчиво и балансирано развитие с оглед опазване на околната среда.</a:t>
            </a:r>
            <a:br>
              <a:rPr lang="bg-BG" sz="1900" b="1" cap="none" dirty="0">
                <a:solidFill>
                  <a:schemeClr val="bg2">
                    <a:lumMod val="75000"/>
                  </a:schemeClr>
                </a:solidFill>
                <a:latin typeface="+mn-lt"/>
                <a:ea typeface="+mn-ea"/>
                <a:cs typeface="+mn-cs"/>
              </a:rPr>
            </a:br>
            <a:br>
              <a:rPr lang="bg-BG" sz="1900" b="1" cap="none" dirty="0">
                <a:solidFill>
                  <a:schemeClr val="bg2">
                    <a:lumMod val="75000"/>
                  </a:schemeClr>
                </a:solidFill>
                <a:latin typeface="+mn-lt"/>
                <a:ea typeface="+mn-ea"/>
                <a:cs typeface="+mn-cs"/>
              </a:rPr>
            </a:br>
            <a:r>
              <a:rPr lang="bg-BG" sz="1900" b="1" cap="none" dirty="0">
                <a:solidFill>
                  <a:schemeClr val="bg2">
                    <a:lumMod val="75000"/>
                  </a:schemeClr>
                </a:solidFill>
                <a:latin typeface="+mn-lt"/>
                <a:ea typeface="+mn-ea"/>
                <a:cs typeface="+mn-cs"/>
              </a:rPr>
              <a:t>Приоритет 3: </a:t>
            </a:r>
            <a:r>
              <a:rPr lang="bg-BG" sz="1900" cap="none" dirty="0">
                <a:solidFill>
                  <a:schemeClr val="bg2">
                    <a:lumMod val="75000"/>
                  </a:schemeClr>
                </a:solidFill>
                <a:latin typeface="+mn-lt"/>
                <a:ea typeface="+mn-ea"/>
                <a:cs typeface="+mn-cs"/>
              </a:rPr>
              <a:t>Възможности за развитие и работа на човешкия капитал, приобщаване на уязвими групи.</a:t>
            </a:r>
            <a:br>
              <a:rPr lang="bg-BG" sz="1200" dirty="0"/>
            </a:br>
            <a:br>
              <a:rPr lang="bg-BG" sz="1200" dirty="0"/>
            </a:br>
            <a:endParaRPr lang="en-US" sz="1200" dirty="0"/>
          </a:p>
        </p:txBody>
      </p:sp>
      <p:sp>
        <p:nvSpPr>
          <p:cNvPr id="3" name="Content Placeholder 2"/>
          <p:cNvSpPr>
            <a:spLocks noGrp="1"/>
          </p:cNvSpPr>
          <p:nvPr>
            <p:ph idx="1"/>
          </p:nvPr>
        </p:nvSpPr>
        <p:spPr>
          <a:xfrm>
            <a:off x="645612" y="572590"/>
            <a:ext cx="10362021" cy="846908"/>
          </a:xfrm>
        </p:spPr>
        <p:txBody>
          <a:bodyPr>
            <a:normAutofit/>
          </a:bodyPr>
          <a:lstStyle/>
          <a:p>
            <a:pPr marL="0" indent="0">
              <a:buNone/>
            </a:pPr>
            <a:r>
              <a:rPr lang="ru-RU" sz="2800" b="1" dirty="0"/>
              <a:t>Цели и приоритети за развитие за периода 2021-2027 г.</a:t>
            </a:r>
            <a:endParaRPr lang="en-US" sz="2800" b="1" dirty="0"/>
          </a:p>
        </p:txBody>
      </p:sp>
    </p:spTree>
    <p:extLst>
      <p:ext uri="{BB962C8B-B14F-4D97-AF65-F5344CB8AC3E}">
        <p14:creationId xmlns:p14="http://schemas.microsoft.com/office/powerpoint/2010/main" val="3934267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2185852"/>
            <a:ext cx="10680474" cy="3808548"/>
          </a:xfrm>
        </p:spPr>
        <p:txBody>
          <a:bodyPr>
            <a:normAutofit/>
          </a:bodyPr>
          <a:lstStyle/>
          <a:p>
            <a:r>
              <a:rPr lang="bg-BG" sz="1600" cap="none" dirty="0">
                <a:solidFill>
                  <a:schemeClr val="bg2">
                    <a:lumMod val="75000"/>
                  </a:schemeClr>
                </a:solidFill>
                <a:latin typeface="+mn-lt"/>
                <a:ea typeface="+mn-ea"/>
                <a:cs typeface="+mn-cs"/>
              </a:rPr>
              <a:t>ПИРО на община Сърница е изготвен като са спазени всички мерки за информация и комуникация.</a:t>
            </a:r>
            <a:br>
              <a:rPr lang="bg-BG" sz="1600" cap="none" dirty="0">
                <a:solidFill>
                  <a:schemeClr val="bg2">
                    <a:lumMod val="75000"/>
                  </a:schemeClr>
                </a:solidFill>
                <a:latin typeface="+mn-lt"/>
                <a:ea typeface="+mn-ea"/>
                <a:cs typeface="+mn-cs"/>
              </a:rPr>
            </a:br>
            <a:br>
              <a:rPr lang="bg-BG" sz="1600" cap="none" dirty="0">
                <a:solidFill>
                  <a:schemeClr val="bg2">
                    <a:lumMod val="75000"/>
                  </a:schemeClr>
                </a:solidFill>
                <a:latin typeface="+mn-lt"/>
                <a:ea typeface="+mn-ea"/>
                <a:cs typeface="+mn-cs"/>
              </a:rPr>
            </a:br>
            <a:r>
              <a:rPr lang="bg-BG" sz="1600" cap="none" dirty="0">
                <a:solidFill>
                  <a:schemeClr val="bg2">
                    <a:lumMod val="75000"/>
                  </a:schemeClr>
                </a:solidFill>
                <a:latin typeface="+mn-lt"/>
                <a:ea typeface="+mn-ea"/>
                <a:cs typeface="+mn-cs"/>
              </a:rPr>
              <a:t>В процеса на изготвянето му всички стъпки са оповестявани на интернет страницата и </a:t>
            </a:r>
            <a:r>
              <a:rPr lang="en-US" sz="1600" cap="none" dirty="0" err="1">
                <a:solidFill>
                  <a:schemeClr val="bg2">
                    <a:lumMod val="75000"/>
                  </a:schemeClr>
                </a:solidFill>
                <a:latin typeface="+mn-lt"/>
                <a:ea typeface="+mn-ea"/>
                <a:cs typeface="+mn-cs"/>
              </a:rPr>
              <a:t>facebook</a:t>
            </a:r>
            <a:r>
              <a:rPr lang="bg-BG" sz="1600" cap="none" dirty="0">
                <a:solidFill>
                  <a:schemeClr val="bg2">
                    <a:lumMod val="75000"/>
                  </a:schemeClr>
                </a:solidFill>
                <a:latin typeface="+mn-lt"/>
                <a:ea typeface="+mn-ea"/>
                <a:cs typeface="+mn-cs"/>
              </a:rPr>
              <a:t> страницата на общината.</a:t>
            </a:r>
            <a:br>
              <a:rPr lang="bg-BG" sz="1600" cap="none" dirty="0">
                <a:solidFill>
                  <a:schemeClr val="bg2">
                    <a:lumMod val="75000"/>
                  </a:schemeClr>
                </a:solidFill>
                <a:latin typeface="+mn-lt"/>
                <a:ea typeface="+mn-ea"/>
                <a:cs typeface="+mn-cs"/>
              </a:rPr>
            </a:br>
            <a:br>
              <a:rPr lang="bg-BG" sz="1600" cap="none" dirty="0">
                <a:solidFill>
                  <a:schemeClr val="bg2">
                    <a:lumMod val="75000"/>
                  </a:schemeClr>
                </a:solidFill>
                <a:latin typeface="+mn-lt"/>
                <a:ea typeface="+mn-ea"/>
                <a:cs typeface="+mn-cs"/>
              </a:rPr>
            </a:br>
            <a:r>
              <a:rPr lang="bg-BG" sz="1600" cap="none" dirty="0">
                <a:solidFill>
                  <a:schemeClr val="bg2">
                    <a:lumMod val="75000"/>
                  </a:schemeClr>
                </a:solidFill>
                <a:latin typeface="+mn-lt"/>
                <a:ea typeface="+mn-ea"/>
                <a:cs typeface="+mn-cs"/>
              </a:rPr>
              <a:t>Поканени са всички заинтересовани страни за участие в разработването на ПИРО.</a:t>
            </a:r>
            <a:br>
              <a:rPr lang="bg-BG" sz="1600" cap="none" dirty="0">
                <a:solidFill>
                  <a:schemeClr val="bg2">
                    <a:lumMod val="75000"/>
                  </a:schemeClr>
                </a:solidFill>
                <a:latin typeface="+mn-lt"/>
                <a:ea typeface="+mn-ea"/>
                <a:cs typeface="+mn-cs"/>
              </a:rPr>
            </a:br>
            <a:br>
              <a:rPr lang="bg-BG" sz="1600" cap="none" dirty="0">
                <a:solidFill>
                  <a:schemeClr val="bg2">
                    <a:lumMod val="75000"/>
                  </a:schemeClr>
                </a:solidFill>
                <a:latin typeface="+mn-lt"/>
                <a:ea typeface="+mn-ea"/>
                <a:cs typeface="+mn-cs"/>
              </a:rPr>
            </a:br>
            <a:r>
              <a:rPr lang="bg-BG" sz="1600" cap="none" dirty="0">
                <a:solidFill>
                  <a:schemeClr val="bg2">
                    <a:lumMod val="75000"/>
                  </a:schemeClr>
                </a:solidFill>
                <a:latin typeface="+mn-lt"/>
                <a:ea typeface="+mn-ea"/>
                <a:cs typeface="+mn-cs"/>
              </a:rPr>
              <a:t>Провеждани са срещи, анкети, допитвания за определяне на мерките в ПИРО.</a:t>
            </a:r>
            <a:br>
              <a:rPr lang="bg-BG" sz="1600" cap="none" dirty="0">
                <a:solidFill>
                  <a:schemeClr val="bg2">
                    <a:lumMod val="75000"/>
                  </a:schemeClr>
                </a:solidFill>
                <a:latin typeface="+mn-lt"/>
                <a:ea typeface="+mn-ea"/>
                <a:cs typeface="+mn-cs"/>
              </a:rPr>
            </a:br>
            <a:br>
              <a:rPr lang="bg-BG" sz="1600" cap="none" dirty="0">
                <a:solidFill>
                  <a:schemeClr val="bg2">
                    <a:lumMod val="75000"/>
                  </a:schemeClr>
                </a:solidFill>
                <a:latin typeface="+mn-lt"/>
                <a:ea typeface="+mn-ea"/>
                <a:cs typeface="+mn-cs"/>
              </a:rPr>
            </a:br>
            <a:endParaRPr lang="en-US" sz="1600" cap="none" dirty="0">
              <a:solidFill>
                <a:schemeClr val="bg2">
                  <a:lumMod val="75000"/>
                </a:schemeClr>
              </a:solidFill>
              <a:latin typeface="+mn-lt"/>
              <a:ea typeface="+mn-ea"/>
              <a:cs typeface="+mn-cs"/>
            </a:endParaRPr>
          </a:p>
        </p:txBody>
      </p:sp>
      <p:sp>
        <p:nvSpPr>
          <p:cNvPr id="3" name="Content Placeholder 2"/>
          <p:cNvSpPr>
            <a:spLocks noGrp="1"/>
          </p:cNvSpPr>
          <p:nvPr>
            <p:ph idx="1"/>
          </p:nvPr>
        </p:nvSpPr>
        <p:spPr>
          <a:xfrm>
            <a:off x="684211" y="685800"/>
            <a:ext cx="10610805" cy="1195251"/>
          </a:xfrm>
        </p:spPr>
        <p:txBody>
          <a:bodyPr>
            <a:normAutofit lnSpcReduction="10000"/>
          </a:bodyPr>
          <a:lstStyle/>
          <a:p>
            <a:pPr marL="0" indent="0">
              <a:buNone/>
            </a:pPr>
            <a:r>
              <a:rPr lang="ru-RU" b="1" dirty="0"/>
              <a:t>Описание на комуникационната стратегия, на партньорите и заинтересованите страни и формите на участие в подготовката и изпълнението на ПИРО при спазване на принципите за партньорство и осигуряване на информация и публичност </a:t>
            </a:r>
            <a:endParaRPr lang="en-US" b="1" dirty="0"/>
          </a:p>
        </p:txBody>
      </p:sp>
    </p:spTree>
    <p:extLst>
      <p:ext uri="{BB962C8B-B14F-4D97-AF65-F5344CB8AC3E}">
        <p14:creationId xmlns:p14="http://schemas.microsoft.com/office/powerpoint/2010/main" val="1207225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820091"/>
            <a:ext cx="10680474" cy="4174309"/>
          </a:xfrm>
        </p:spPr>
        <p:txBody>
          <a:bodyPr>
            <a:normAutofit/>
          </a:bodyPr>
          <a:lstStyle/>
          <a:p>
            <a:r>
              <a:rPr lang="bg-BG" sz="2400" b="1" cap="none" dirty="0">
                <a:solidFill>
                  <a:schemeClr val="bg2">
                    <a:lumMod val="75000"/>
                  </a:schemeClr>
                </a:solidFill>
                <a:latin typeface="+mn-lt"/>
                <a:ea typeface="+mn-ea"/>
                <a:cs typeface="+mn-cs"/>
              </a:rPr>
              <a:t>В ПИРО на община Сърница са идентифицирани две зони за въздействие:</a:t>
            </a:r>
            <a:br>
              <a:rPr lang="bg-BG" sz="2400" b="1" cap="none" dirty="0">
                <a:solidFill>
                  <a:schemeClr val="bg2">
                    <a:lumMod val="75000"/>
                  </a:schemeClr>
                </a:solidFill>
                <a:latin typeface="+mn-lt"/>
                <a:ea typeface="+mn-ea"/>
                <a:cs typeface="+mn-cs"/>
              </a:rPr>
            </a:br>
            <a:br>
              <a:rPr lang="bg-BG" sz="2400" cap="none" dirty="0">
                <a:solidFill>
                  <a:schemeClr val="bg2">
                    <a:lumMod val="75000"/>
                  </a:schemeClr>
                </a:solidFill>
                <a:latin typeface="+mn-lt"/>
                <a:ea typeface="+mn-ea"/>
                <a:cs typeface="+mn-cs"/>
              </a:rPr>
            </a:br>
            <a:r>
              <a:rPr lang="bg-BG" sz="2400" cap="none" dirty="0">
                <a:solidFill>
                  <a:schemeClr val="bg2">
                    <a:lumMod val="75000"/>
                  </a:schemeClr>
                </a:solidFill>
                <a:latin typeface="+mn-lt"/>
                <a:ea typeface="+mn-ea"/>
                <a:cs typeface="+mn-cs"/>
              </a:rPr>
              <a:t>- Градска зона за въздействие (Общински център);</a:t>
            </a:r>
            <a:br>
              <a:rPr lang="bg-BG" sz="2400" cap="none" dirty="0">
                <a:solidFill>
                  <a:schemeClr val="bg2">
                    <a:lumMod val="75000"/>
                  </a:schemeClr>
                </a:solidFill>
                <a:latin typeface="+mn-lt"/>
                <a:ea typeface="+mn-ea"/>
                <a:cs typeface="+mn-cs"/>
              </a:rPr>
            </a:br>
            <a:br>
              <a:rPr lang="bg-BG" sz="2400" cap="none" dirty="0">
                <a:solidFill>
                  <a:schemeClr val="bg2">
                    <a:lumMod val="75000"/>
                  </a:schemeClr>
                </a:solidFill>
                <a:latin typeface="+mn-lt"/>
                <a:ea typeface="+mn-ea"/>
                <a:cs typeface="+mn-cs"/>
              </a:rPr>
            </a:br>
            <a:r>
              <a:rPr lang="bg-BG" sz="2400" cap="none" dirty="0">
                <a:solidFill>
                  <a:schemeClr val="bg2">
                    <a:lumMod val="75000"/>
                  </a:schemeClr>
                </a:solidFill>
                <a:latin typeface="+mn-lt"/>
                <a:ea typeface="+mn-ea"/>
                <a:cs typeface="+mn-cs"/>
              </a:rPr>
              <a:t>- Зона за развитие на туризъм.</a:t>
            </a:r>
            <a:endParaRPr lang="en-US" sz="2400" cap="none" dirty="0">
              <a:solidFill>
                <a:schemeClr val="bg2">
                  <a:lumMod val="75000"/>
                </a:schemeClr>
              </a:solidFill>
              <a:latin typeface="+mn-lt"/>
              <a:ea typeface="+mn-ea"/>
              <a:cs typeface="+mn-cs"/>
            </a:endParaRPr>
          </a:p>
        </p:txBody>
      </p:sp>
      <p:sp>
        <p:nvSpPr>
          <p:cNvPr id="3" name="Content Placeholder 2"/>
          <p:cNvSpPr>
            <a:spLocks noGrp="1"/>
          </p:cNvSpPr>
          <p:nvPr>
            <p:ph idx="1"/>
          </p:nvPr>
        </p:nvSpPr>
        <p:spPr>
          <a:xfrm>
            <a:off x="684211" y="374470"/>
            <a:ext cx="10610805" cy="1227908"/>
          </a:xfrm>
        </p:spPr>
        <p:txBody>
          <a:bodyPr>
            <a:normAutofit/>
          </a:bodyPr>
          <a:lstStyle/>
          <a:p>
            <a:pPr marL="0" indent="0">
              <a:buNone/>
            </a:pPr>
            <a:r>
              <a:rPr lang="ru-RU" b="1" dirty="0"/>
              <a:t>Определяне на зони за прилагане на интегриран подход за удовлетворяване на идентифицираните нужди и за подкрепа на потенциалите за развитие и на възможностите за сътрудничество с други общини</a:t>
            </a:r>
            <a:endParaRPr lang="en-US" b="1" dirty="0"/>
          </a:p>
        </p:txBody>
      </p:sp>
    </p:spTree>
    <p:extLst>
      <p:ext uri="{BB962C8B-B14F-4D97-AF65-F5344CB8AC3E}">
        <p14:creationId xmlns:p14="http://schemas.microsoft.com/office/powerpoint/2010/main" val="13775546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2038120"/>
            <a:ext cx="10680474" cy="3988107"/>
          </a:xfrm>
        </p:spPr>
        <p:txBody>
          <a:bodyPr>
            <a:normAutofit fontScale="90000"/>
          </a:bodyPr>
          <a:lstStyle/>
          <a:p>
            <a:r>
              <a:rPr lang="bg-BG" sz="2000" b="1" cap="none" dirty="0">
                <a:solidFill>
                  <a:schemeClr val="bg2">
                    <a:lumMod val="75000"/>
                  </a:schemeClr>
                </a:solidFill>
                <a:latin typeface="+mn-lt"/>
                <a:ea typeface="+mn-ea"/>
                <a:cs typeface="+mn-cs"/>
              </a:rPr>
              <a:t>Програмата за реализация се състои от следните мерки:</a:t>
            </a:r>
            <a:br>
              <a:rPr lang="bg-BG" sz="2000" b="1" cap="none" dirty="0">
                <a:solidFill>
                  <a:schemeClr val="bg2">
                    <a:lumMod val="75000"/>
                  </a:schemeClr>
                </a:solidFill>
                <a:latin typeface="+mn-lt"/>
                <a:ea typeface="+mn-ea"/>
                <a:cs typeface="+mn-cs"/>
              </a:rPr>
            </a:br>
            <a:br>
              <a:rPr lang="bg-BG" sz="2000" b="1" cap="none" dirty="0">
                <a:solidFill>
                  <a:schemeClr val="bg2">
                    <a:lumMod val="75000"/>
                  </a:schemeClr>
                </a:solidFill>
                <a:latin typeface="+mn-lt"/>
                <a:ea typeface="+mn-ea"/>
                <a:cs typeface="+mn-cs"/>
              </a:rPr>
            </a:br>
            <a:r>
              <a:rPr lang="bg-BG" sz="2000" b="1" cap="none" dirty="0">
                <a:solidFill>
                  <a:schemeClr val="bg2">
                    <a:lumMod val="75000"/>
                  </a:schemeClr>
                </a:solidFill>
                <a:latin typeface="+mn-lt"/>
                <a:ea typeface="+mn-ea"/>
                <a:cs typeface="+mn-cs"/>
              </a:rPr>
              <a:t>Към приоритет №1:</a:t>
            </a:r>
            <a:br>
              <a:rPr lang="bg-BG" sz="2700" b="1" cap="none" dirty="0">
                <a:solidFill>
                  <a:schemeClr val="bg2">
                    <a:lumMod val="75000"/>
                  </a:schemeClr>
                </a:solidFill>
                <a:latin typeface="+mn-lt"/>
                <a:ea typeface="+mn-ea"/>
                <a:cs typeface="+mn-cs"/>
              </a:rPr>
            </a:br>
            <a:br>
              <a:rPr lang="bg-BG" sz="2700" cap="none" dirty="0">
                <a:solidFill>
                  <a:schemeClr val="bg2">
                    <a:lumMod val="75000"/>
                  </a:schemeClr>
                </a:solidFill>
                <a:latin typeface="+mn-lt"/>
                <a:ea typeface="+mn-ea"/>
                <a:cs typeface="+mn-cs"/>
              </a:rPr>
            </a:br>
            <a:r>
              <a:rPr lang="bg-BG" sz="1800" cap="none" dirty="0">
                <a:solidFill>
                  <a:schemeClr val="bg2">
                    <a:lumMod val="75000"/>
                  </a:schemeClr>
                </a:solidFill>
                <a:latin typeface="+mn-lt"/>
                <a:ea typeface="+mn-ea"/>
                <a:cs typeface="+mn-cs"/>
              </a:rPr>
              <a:t>- </a:t>
            </a:r>
            <a:r>
              <a:rPr lang="bg-BG" sz="2200" cap="none" dirty="0">
                <a:solidFill>
                  <a:schemeClr val="bg2">
                    <a:lumMod val="75000"/>
                  </a:schemeClr>
                </a:solidFill>
                <a:latin typeface="+mn-lt"/>
                <a:ea typeface="+mn-ea"/>
                <a:cs typeface="+mn-cs"/>
              </a:rPr>
              <a:t>Създаване на привлекателни условия за развитие на местния бизнес;</a:t>
            </a:r>
            <a:br>
              <a:rPr lang="bg-BG" sz="2200" cap="none" dirty="0">
                <a:solidFill>
                  <a:schemeClr val="bg2">
                    <a:lumMod val="75000"/>
                  </a:schemeClr>
                </a:solidFill>
                <a:latin typeface="+mn-lt"/>
                <a:ea typeface="+mn-ea"/>
                <a:cs typeface="+mn-cs"/>
              </a:rPr>
            </a:br>
            <a:br>
              <a:rPr lang="bg-BG" sz="2200" cap="none" dirty="0">
                <a:solidFill>
                  <a:schemeClr val="bg2">
                    <a:lumMod val="75000"/>
                  </a:schemeClr>
                </a:solidFill>
                <a:latin typeface="+mn-lt"/>
                <a:ea typeface="+mn-ea"/>
                <a:cs typeface="+mn-cs"/>
              </a:rPr>
            </a:br>
            <a:r>
              <a:rPr lang="bg-BG" sz="2200" cap="none" dirty="0">
                <a:solidFill>
                  <a:schemeClr val="bg2">
                    <a:lumMod val="75000"/>
                  </a:schemeClr>
                </a:solidFill>
                <a:latin typeface="+mn-lt"/>
                <a:ea typeface="+mn-ea"/>
                <a:cs typeface="+mn-cs"/>
              </a:rPr>
              <a:t> - Насърчаване на инвестиционната активност и създаване на условия за привличане на външни инвеститори;</a:t>
            </a:r>
            <a:br>
              <a:rPr lang="bg-BG" sz="2200" cap="none" dirty="0">
                <a:solidFill>
                  <a:schemeClr val="bg2">
                    <a:lumMod val="75000"/>
                  </a:schemeClr>
                </a:solidFill>
                <a:latin typeface="+mn-lt"/>
                <a:ea typeface="+mn-ea"/>
                <a:cs typeface="+mn-cs"/>
              </a:rPr>
            </a:br>
            <a:br>
              <a:rPr lang="bg-BG" sz="2200" cap="none" dirty="0">
                <a:solidFill>
                  <a:schemeClr val="bg2">
                    <a:lumMod val="75000"/>
                  </a:schemeClr>
                </a:solidFill>
                <a:latin typeface="+mn-lt"/>
                <a:ea typeface="+mn-ea"/>
                <a:cs typeface="+mn-cs"/>
              </a:rPr>
            </a:br>
            <a:r>
              <a:rPr lang="bg-BG" sz="2200" cap="none" dirty="0">
                <a:solidFill>
                  <a:schemeClr val="bg2">
                    <a:lumMod val="75000"/>
                  </a:schemeClr>
                </a:solidFill>
                <a:latin typeface="+mn-lt"/>
                <a:ea typeface="+mn-ea"/>
                <a:cs typeface="+mn-cs"/>
              </a:rPr>
              <a:t> - Насърчаване създаването на условия за нови работни места, подкрепа за осигуряване на заетост, включително и за хора в неравностойно положение.</a:t>
            </a:r>
            <a:br>
              <a:rPr lang="bg-BG" sz="2400" b="1" dirty="0"/>
            </a:br>
            <a:r>
              <a:rPr lang="bg-BG" sz="2400" b="1" dirty="0"/>
              <a:t> </a:t>
            </a:r>
            <a:br>
              <a:rPr lang="bg-BG" sz="2400" b="1" dirty="0"/>
            </a:br>
            <a:br>
              <a:rPr lang="bg-BG" sz="2700" cap="none" dirty="0">
                <a:solidFill>
                  <a:schemeClr val="bg2">
                    <a:lumMod val="75000"/>
                  </a:schemeClr>
                </a:solidFill>
                <a:latin typeface="+mn-lt"/>
                <a:ea typeface="+mn-ea"/>
                <a:cs typeface="+mn-cs"/>
              </a:rPr>
            </a:br>
            <a:br>
              <a:rPr lang="bg-BG" dirty="0"/>
            </a:br>
            <a:endParaRPr lang="en-US" dirty="0"/>
          </a:p>
        </p:txBody>
      </p:sp>
      <p:sp>
        <p:nvSpPr>
          <p:cNvPr id="3" name="Content Placeholder 2"/>
          <p:cNvSpPr>
            <a:spLocks noGrp="1"/>
          </p:cNvSpPr>
          <p:nvPr>
            <p:ph idx="1"/>
          </p:nvPr>
        </p:nvSpPr>
        <p:spPr>
          <a:xfrm>
            <a:off x="684211" y="391887"/>
            <a:ext cx="10610805" cy="1097280"/>
          </a:xfrm>
        </p:spPr>
        <p:txBody>
          <a:bodyPr/>
          <a:lstStyle/>
          <a:p>
            <a:pPr marL="0" indent="0">
              <a:buNone/>
            </a:pPr>
            <a:r>
              <a:rPr lang="ru-RU" b="1" dirty="0"/>
              <a:t>Програма за реализация на ПИРО и описание на интегрирания подход за развитие</a:t>
            </a:r>
            <a:endParaRPr lang="en-US" b="1" dirty="0"/>
          </a:p>
        </p:txBody>
      </p:sp>
    </p:spTree>
    <p:extLst>
      <p:ext uri="{BB962C8B-B14F-4D97-AF65-F5344CB8AC3E}">
        <p14:creationId xmlns:p14="http://schemas.microsoft.com/office/powerpoint/2010/main" val="1221256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3778786"/>
            <a:ext cx="10680474" cy="2743200"/>
          </a:xfrm>
        </p:spPr>
        <p:txBody>
          <a:bodyPr>
            <a:normAutofit fontScale="90000"/>
          </a:bodyPr>
          <a:lstStyle/>
          <a:p>
            <a:r>
              <a:rPr lang="bg-BG" sz="2000" b="1" cap="none" dirty="0">
                <a:solidFill>
                  <a:schemeClr val="bg2">
                    <a:lumMod val="75000"/>
                  </a:schemeClr>
                </a:solidFill>
                <a:latin typeface="+mn-lt"/>
                <a:ea typeface="+mn-ea"/>
                <a:cs typeface="+mn-cs"/>
              </a:rPr>
              <a:t>Програмата за реализация на ПИРО се състои от следните мерки:</a:t>
            </a:r>
            <a:br>
              <a:rPr lang="bg-BG" sz="2000" b="1" cap="none" dirty="0">
                <a:solidFill>
                  <a:schemeClr val="bg2">
                    <a:lumMod val="75000"/>
                  </a:schemeClr>
                </a:solidFill>
                <a:latin typeface="+mn-lt"/>
                <a:ea typeface="+mn-ea"/>
                <a:cs typeface="+mn-cs"/>
              </a:rPr>
            </a:br>
            <a:br>
              <a:rPr lang="bg-BG" sz="2000" b="1" cap="none" dirty="0">
                <a:solidFill>
                  <a:schemeClr val="bg2">
                    <a:lumMod val="75000"/>
                  </a:schemeClr>
                </a:solidFill>
                <a:latin typeface="+mn-lt"/>
                <a:ea typeface="+mn-ea"/>
                <a:cs typeface="+mn-cs"/>
              </a:rPr>
            </a:br>
            <a:r>
              <a:rPr lang="bg-BG" sz="2000" b="1" cap="none" dirty="0">
                <a:solidFill>
                  <a:schemeClr val="bg2">
                    <a:lumMod val="75000"/>
                  </a:schemeClr>
                </a:solidFill>
                <a:latin typeface="+mn-lt"/>
                <a:ea typeface="+mn-ea"/>
                <a:cs typeface="+mn-cs"/>
              </a:rPr>
              <a:t>Към приоритет №2:</a:t>
            </a:r>
            <a:br>
              <a:rPr lang="bg-BG" sz="2700" b="1" cap="none" dirty="0">
                <a:solidFill>
                  <a:schemeClr val="bg2">
                    <a:lumMod val="75000"/>
                  </a:schemeClr>
                </a:solidFill>
                <a:latin typeface="+mn-lt"/>
                <a:ea typeface="+mn-ea"/>
                <a:cs typeface="+mn-cs"/>
              </a:rPr>
            </a:br>
            <a:br>
              <a:rPr lang="bg-BG" sz="2000" cap="none" dirty="0">
                <a:solidFill>
                  <a:schemeClr val="bg2">
                    <a:lumMod val="75000"/>
                  </a:schemeClr>
                </a:solidFill>
                <a:latin typeface="+mn-lt"/>
                <a:ea typeface="+mn-ea"/>
                <a:cs typeface="+mn-cs"/>
              </a:rPr>
            </a:br>
            <a:r>
              <a:rPr lang="bg-BG" sz="2000" cap="none" dirty="0">
                <a:solidFill>
                  <a:schemeClr val="bg2">
                    <a:lumMod val="75000"/>
                  </a:schemeClr>
                </a:solidFill>
                <a:latin typeface="+mn-lt"/>
                <a:ea typeface="+mn-ea"/>
                <a:cs typeface="+mn-cs"/>
              </a:rPr>
              <a:t>- Строителство, реконструкция и/или рехабилитация на нови и съществуващи общински пътища и съоръжения към тях;</a:t>
            </a:r>
            <a:br>
              <a:rPr lang="bg-BG" sz="2000" cap="none" dirty="0">
                <a:solidFill>
                  <a:schemeClr val="bg2">
                    <a:lumMod val="75000"/>
                  </a:schemeClr>
                </a:solidFill>
                <a:latin typeface="+mn-lt"/>
                <a:ea typeface="+mn-ea"/>
                <a:cs typeface="+mn-cs"/>
              </a:rPr>
            </a:br>
            <a:r>
              <a:rPr lang="bg-BG" sz="2000" cap="none" dirty="0">
                <a:solidFill>
                  <a:schemeClr val="bg2">
                    <a:lumMod val="75000"/>
                  </a:schemeClr>
                </a:solidFill>
                <a:latin typeface="+mn-lt"/>
                <a:ea typeface="+mn-ea"/>
                <a:cs typeface="+mn-cs"/>
              </a:rPr>
              <a:t>- Строителство, реконструкция и/или рехабилитация на нови и съществуващи улици и тротоарни площи;</a:t>
            </a:r>
            <a:br>
              <a:rPr lang="bg-BG" sz="2000" cap="none" dirty="0">
                <a:solidFill>
                  <a:schemeClr val="bg2">
                    <a:lumMod val="75000"/>
                  </a:schemeClr>
                </a:solidFill>
                <a:latin typeface="+mn-lt"/>
                <a:ea typeface="+mn-ea"/>
                <a:cs typeface="+mn-cs"/>
              </a:rPr>
            </a:br>
            <a:r>
              <a:rPr lang="bg-BG" sz="2000" cap="none" dirty="0">
                <a:solidFill>
                  <a:schemeClr val="bg2">
                    <a:lumMod val="75000"/>
                  </a:schemeClr>
                </a:solidFill>
                <a:latin typeface="+mn-lt"/>
                <a:ea typeface="+mn-ea"/>
                <a:cs typeface="+mn-cs"/>
              </a:rPr>
              <a:t>- Подобряване на съществуващите и създаване на нови паркови пространства;</a:t>
            </a:r>
            <a:br>
              <a:rPr lang="bg-BG" sz="2000" cap="none" dirty="0">
                <a:solidFill>
                  <a:schemeClr val="bg2">
                    <a:lumMod val="75000"/>
                  </a:schemeClr>
                </a:solidFill>
                <a:latin typeface="+mn-lt"/>
                <a:ea typeface="+mn-ea"/>
                <a:cs typeface="+mn-cs"/>
              </a:rPr>
            </a:br>
            <a:r>
              <a:rPr lang="bg-BG" sz="2000" cap="none" dirty="0">
                <a:solidFill>
                  <a:schemeClr val="bg2">
                    <a:lumMod val="75000"/>
                  </a:schemeClr>
                </a:solidFill>
                <a:latin typeface="+mn-lt"/>
                <a:ea typeface="+mn-ea"/>
                <a:cs typeface="+mn-cs"/>
              </a:rPr>
              <a:t> </a:t>
            </a:r>
            <a:r>
              <a:rPr lang="en-US" sz="2000" cap="none" dirty="0">
                <a:solidFill>
                  <a:schemeClr val="bg2">
                    <a:lumMod val="75000"/>
                  </a:schemeClr>
                </a:solidFill>
                <a:latin typeface="+mn-lt"/>
                <a:ea typeface="+mn-ea"/>
                <a:cs typeface="+mn-cs"/>
              </a:rPr>
              <a:t>- </a:t>
            </a:r>
            <a:r>
              <a:rPr lang="bg-BG" sz="2000" cap="none" dirty="0">
                <a:solidFill>
                  <a:schemeClr val="bg2">
                    <a:lumMod val="75000"/>
                  </a:schemeClr>
                </a:solidFill>
                <a:latin typeface="+mn-lt"/>
                <a:ea typeface="+mn-ea"/>
                <a:cs typeface="+mn-cs"/>
              </a:rPr>
              <a:t>Подобряване на съществуващите и създаване на нови места за спорт;</a:t>
            </a:r>
            <a:br>
              <a:rPr lang="bg-BG" sz="2000" cap="none" dirty="0">
                <a:solidFill>
                  <a:schemeClr val="bg2">
                    <a:lumMod val="75000"/>
                  </a:schemeClr>
                </a:solidFill>
                <a:latin typeface="+mn-lt"/>
                <a:ea typeface="+mn-ea"/>
                <a:cs typeface="+mn-cs"/>
              </a:rPr>
            </a:br>
            <a:r>
              <a:rPr lang="bg-BG" sz="2000" cap="none" dirty="0">
                <a:solidFill>
                  <a:schemeClr val="bg2">
                    <a:lumMod val="75000"/>
                  </a:schemeClr>
                </a:solidFill>
                <a:latin typeface="+mn-lt"/>
                <a:ea typeface="+mn-ea"/>
                <a:cs typeface="+mn-cs"/>
              </a:rPr>
              <a:t>- Подобряване на здравната, социалната и образователната среда;</a:t>
            </a:r>
            <a:br>
              <a:rPr lang="bg-BG" sz="2000" cap="none" dirty="0">
                <a:solidFill>
                  <a:schemeClr val="bg2">
                    <a:lumMod val="75000"/>
                  </a:schemeClr>
                </a:solidFill>
                <a:latin typeface="+mn-lt"/>
                <a:ea typeface="+mn-ea"/>
                <a:cs typeface="+mn-cs"/>
              </a:rPr>
            </a:br>
            <a:r>
              <a:rPr lang="bg-BG" sz="2000" cap="none" dirty="0">
                <a:solidFill>
                  <a:schemeClr val="bg2">
                    <a:lumMod val="75000"/>
                  </a:schemeClr>
                </a:solidFill>
                <a:latin typeface="+mn-lt"/>
                <a:ea typeface="+mn-ea"/>
                <a:cs typeface="+mn-cs"/>
              </a:rPr>
              <a:t> - Осигуряване  на качествено и ефективно управление на водните ресурси и ВиК мрежи;</a:t>
            </a:r>
            <a:br>
              <a:rPr lang="bg-BG" sz="2000" cap="none" dirty="0">
                <a:solidFill>
                  <a:schemeClr val="bg2">
                    <a:lumMod val="75000"/>
                  </a:schemeClr>
                </a:solidFill>
                <a:latin typeface="+mn-lt"/>
                <a:ea typeface="+mn-ea"/>
                <a:cs typeface="+mn-cs"/>
              </a:rPr>
            </a:br>
            <a:r>
              <a:rPr lang="bg-BG" sz="2000" cap="none" dirty="0">
                <a:solidFill>
                  <a:schemeClr val="bg2">
                    <a:lumMod val="75000"/>
                  </a:schemeClr>
                </a:solidFill>
                <a:latin typeface="+mn-lt"/>
                <a:ea typeface="+mn-ea"/>
                <a:cs typeface="+mn-cs"/>
              </a:rPr>
              <a:t>- Осигуряване на ефективно управление на отпадъците;</a:t>
            </a:r>
            <a:br>
              <a:rPr lang="bg-BG" sz="2000" cap="none" dirty="0">
                <a:solidFill>
                  <a:schemeClr val="bg2">
                    <a:lumMod val="75000"/>
                  </a:schemeClr>
                </a:solidFill>
                <a:latin typeface="+mn-lt"/>
                <a:ea typeface="+mn-ea"/>
                <a:cs typeface="+mn-cs"/>
              </a:rPr>
            </a:br>
            <a:r>
              <a:rPr lang="bg-BG" sz="2000" cap="none" dirty="0">
                <a:solidFill>
                  <a:schemeClr val="bg2">
                    <a:lumMod val="75000"/>
                  </a:schemeClr>
                </a:solidFill>
                <a:latin typeface="+mn-lt"/>
                <a:ea typeface="+mn-ea"/>
                <a:cs typeface="+mn-cs"/>
              </a:rPr>
              <a:t> - Предприемане на мерки за енергийна ефективност на обществените сгради, както и внедряването на енергоспестяващо улично осветление;</a:t>
            </a:r>
            <a:br>
              <a:rPr lang="bg-BG" sz="2000" cap="none" dirty="0">
                <a:solidFill>
                  <a:schemeClr val="bg2">
                    <a:lumMod val="75000"/>
                  </a:schemeClr>
                </a:solidFill>
                <a:latin typeface="+mn-lt"/>
                <a:ea typeface="+mn-ea"/>
                <a:cs typeface="+mn-cs"/>
              </a:rPr>
            </a:br>
            <a:r>
              <a:rPr lang="bg-BG" sz="2000" cap="none" dirty="0">
                <a:solidFill>
                  <a:schemeClr val="bg2">
                    <a:lumMod val="75000"/>
                  </a:schemeClr>
                </a:solidFill>
                <a:latin typeface="+mn-lt"/>
                <a:ea typeface="+mn-ea"/>
                <a:cs typeface="+mn-cs"/>
              </a:rPr>
              <a:t> - Предприемане на мерки за подпомагане развитието на туризма;</a:t>
            </a:r>
            <a:br>
              <a:rPr lang="bg-BG" sz="2000" cap="none" dirty="0">
                <a:solidFill>
                  <a:schemeClr val="bg2">
                    <a:lumMod val="75000"/>
                  </a:schemeClr>
                </a:solidFill>
                <a:latin typeface="+mn-lt"/>
                <a:ea typeface="+mn-ea"/>
                <a:cs typeface="+mn-cs"/>
              </a:rPr>
            </a:br>
            <a:r>
              <a:rPr lang="bg-BG" sz="2000" cap="none" dirty="0">
                <a:solidFill>
                  <a:schemeClr val="bg2">
                    <a:lumMod val="75000"/>
                  </a:schemeClr>
                </a:solidFill>
                <a:latin typeface="+mn-lt"/>
                <a:ea typeface="+mn-ea"/>
                <a:cs typeface="+mn-cs"/>
              </a:rPr>
              <a:t> </a:t>
            </a:r>
            <a:r>
              <a:rPr lang="en-US" sz="2000" cap="none" dirty="0">
                <a:solidFill>
                  <a:schemeClr val="bg2">
                    <a:lumMod val="75000"/>
                  </a:schemeClr>
                </a:solidFill>
                <a:latin typeface="+mn-lt"/>
                <a:ea typeface="+mn-ea"/>
                <a:cs typeface="+mn-cs"/>
              </a:rPr>
              <a:t>- </a:t>
            </a:r>
            <a:r>
              <a:rPr lang="bg-BG" sz="2000" cap="none" dirty="0">
                <a:solidFill>
                  <a:schemeClr val="bg2">
                    <a:lumMod val="75000"/>
                  </a:schemeClr>
                </a:solidFill>
                <a:latin typeface="+mn-lt"/>
                <a:ea typeface="+mn-ea"/>
                <a:cs typeface="+mn-cs"/>
              </a:rPr>
              <a:t>Опазване на природното наследство и биологично разнообразие;</a:t>
            </a:r>
            <a:br>
              <a:rPr lang="bg-BG" sz="2000" cap="none" dirty="0">
                <a:solidFill>
                  <a:schemeClr val="bg2">
                    <a:lumMod val="75000"/>
                  </a:schemeClr>
                </a:solidFill>
                <a:latin typeface="+mn-lt"/>
                <a:ea typeface="+mn-ea"/>
                <a:cs typeface="+mn-cs"/>
              </a:rPr>
            </a:br>
            <a:r>
              <a:rPr lang="bg-BG" sz="2000" cap="none" dirty="0">
                <a:solidFill>
                  <a:schemeClr val="bg2">
                    <a:lumMod val="75000"/>
                  </a:schemeClr>
                </a:solidFill>
                <a:latin typeface="+mn-lt"/>
                <a:ea typeface="+mn-ea"/>
                <a:cs typeface="+mn-cs"/>
              </a:rPr>
              <a:t>- Опазване на културно-историческото наследство.</a:t>
            </a:r>
            <a:br>
              <a:rPr lang="bg-BG" sz="1600" b="1" dirty="0"/>
            </a:br>
            <a:br>
              <a:rPr lang="bg-BG" sz="2000" b="1" dirty="0"/>
            </a:br>
            <a:br>
              <a:rPr lang="bg-BG" sz="2200" cap="none" dirty="0">
                <a:solidFill>
                  <a:schemeClr val="bg2">
                    <a:lumMod val="75000"/>
                  </a:schemeClr>
                </a:solidFill>
                <a:latin typeface="+mn-lt"/>
                <a:ea typeface="+mn-ea"/>
                <a:cs typeface="+mn-cs"/>
              </a:rPr>
            </a:br>
            <a:br>
              <a:rPr lang="bg-BG" sz="2200" cap="none" dirty="0">
                <a:solidFill>
                  <a:schemeClr val="bg2">
                    <a:lumMod val="75000"/>
                  </a:schemeClr>
                </a:solidFill>
                <a:latin typeface="+mn-lt"/>
                <a:ea typeface="+mn-ea"/>
                <a:cs typeface="+mn-cs"/>
              </a:rPr>
            </a:br>
            <a:br>
              <a:rPr lang="bg-BG" sz="2400" b="1" dirty="0"/>
            </a:br>
            <a:r>
              <a:rPr lang="bg-BG" sz="2400" b="1" dirty="0"/>
              <a:t> </a:t>
            </a:r>
            <a:br>
              <a:rPr lang="bg-BG" sz="2400" b="1" dirty="0"/>
            </a:br>
            <a:br>
              <a:rPr lang="bg-BG" sz="2700" cap="none" dirty="0">
                <a:solidFill>
                  <a:schemeClr val="bg2">
                    <a:lumMod val="75000"/>
                  </a:schemeClr>
                </a:solidFill>
                <a:latin typeface="+mn-lt"/>
                <a:ea typeface="+mn-ea"/>
                <a:cs typeface="+mn-cs"/>
              </a:rPr>
            </a:br>
            <a:br>
              <a:rPr lang="bg-BG" dirty="0"/>
            </a:br>
            <a:endParaRPr lang="en-US" dirty="0"/>
          </a:p>
        </p:txBody>
      </p:sp>
      <p:sp>
        <p:nvSpPr>
          <p:cNvPr id="3" name="Content Placeholder 2"/>
          <p:cNvSpPr>
            <a:spLocks noGrp="1"/>
          </p:cNvSpPr>
          <p:nvPr>
            <p:ph idx="1"/>
          </p:nvPr>
        </p:nvSpPr>
        <p:spPr>
          <a:xfrm>
            <a:off x="684211" y="391887"/>
            <a:ext cx="10610805" cy="1097280"/>
          </a:xfrm>
        </p:spPr>
        <p:txBody>
          <a:bodyPr/>
          <a:lstStyle/>
          <a:p>
            <a:pPr marL="0" indent="0">
              <a:buNone/>
            </a:pPr>
            <a:r>
              <a:rPr lang="ru-RU" b="1" dirty="0"/>
              <a:t>Програма за реализация на ПИРО и описание на интегрирания подход за развитие</a:t>
            </a:r>
          </a:p>
          <a:p>
            <a:pPr marL="0" indent="0">
              <a:buNone/>
            </a:pPr>
            <a:endParaRPr lang="en-US" b="1" dirty="0"/>
          </a:p>
        </p:txBody>
      </p:sp>
    </p:spTree>
    <p:extLst>
      <p:ext uri="{BB962C8B-B14F-4D97-AF65-F5344CB8AC3E}">
        <p14:creationId xmlns:p14="http://schemas.microsoft.com/office/powerpoint/2010/main" val="1221256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3778786"/>
            <a:ext cx="10680474" cy="2743200"/>
          </a:xfrm>
        </p:spPr>
        <p:txBody>
          <a:bodyPr>
            <a:normAutofit fontScale="90000"/>
          </a:bodyPr>
          <a:lstStyle/>
          <a:p>
            <a:r>
              <a:rPr lang="bg-BG" sz="2000" b="1" cap="none" dirty="0">
                <a:solidFill>
                  <a:schemeClr val="bg2">
                    <a:lumMod val="75000"/>
                  </a:schemeClr>
                </a:solidFill>
                <a:latin typeface="+mn-lt"/>
                <a:ea typeface="+mn-ea"/>
                <a:cs typeface="+mn-cs"/>
              </a:rPr>
              <a:t>Програмата за реализация се състои от следните мерки:</a:t>
            </a:r>
            <a:br>
              <a:rPr lang="bg-BG" sz="2000" b="1" cap="none" dirty="0">
                <a:solidFill>
                  <a:schemeClr val="bg2">
                    <a:lumMod val="75000"/>
                  </a:schemeClr>
                </a:solidFill>
                <a:latin typeface="+mn-lt"/>
                <a:ea typeface="+mn-ea"/>
                <a:cs typeface="+mn-cs"/>
              </a:rPr>
            </a:br>
            <a:br>
              <a:rPr lang="bg-BG" sz="2000" b="1" cap="none" dirty="0">
                <a:solidFill>
                  <a:schemeClr val="bg2">
                    <a:lumMod val="75000"/>
                  </a:schemeClr>
                </a:solidFill>
                <a:latin typeface="+mn-lt"/>
                <a:ea typeface="+mn-ea"/>
                <a:cs typeface="+mn-cs"/>
              </a:rPr>
            </a:br>
            <a:r>
              <a:rPr lang="bg-BG" sz="2000" b="1" cap="none" dirty="0">
                <a:solidFill>
                  <a:schemeClr val="bg2">
                    <a:lumMod val="75000"/>
                  </a:schemeClr>
                </a:solidFill>
                <a:latin typeface="+mn-lt"/>
                <a:ea typeface="+mn-ea"/>
                <a:cs typeface="+mn-cs"/>
              </a:rPr>
              <a:t>Към приоритет №3:</a:t>
            </a:r>
            <a:br>
              <a:rPr lang="bg-BG" sz="2700" b="1" cap="none" dirty="0">
                <a:solidFill>
                  <a:schemeClr val="bg2">
                    <a:lumMod val="75000"/>
                  </a:schemeClr>
                </a:solidFill>
                <a:latin typeface="+mn-lt"/>
                <a:ea typeface="+mn-ea"/>
                <a:cs typeface="+mn-cs"/>
              </a:rPr>
            </a:br>
            <a:br>
              <a:rPr lang="bg-BG" sz="2000" cap="none" dirty="0">
                <a:solidFill>
                  <a:schemeClr val="bg2">
                    <a:lumMod val="75000"/>
                  </a:schemeClr>
                </a:solidFill>
                <a:latin typeface="+mn-lt"/>
                <a:ea typeface="+mn-ea"/>
                <a:cs typeface="+mn-cs"/>
              </a:rPr>
            </a:br>
            <a:r>
              <a:rPr lang="bg-BG" sz="2200" cap="none" dirty="0">
                <a:solidFill>
                  <a:schemeClr val="bg2">
                    <a:lumMod val="75000"/>
                  </a:schemeClr>
                </a:solidFill>
                <a:latin typeface="+mn-lt"/>
                <a:ea typeface="+mn-ea"/>
                <a:cs typeface="+mn-cs"/>
              </a:rPr>
              <a:t>- Осигуряване на достъп до качествено образование, отговарящо на нуждите на пазара на труда;</a:t>
            </a:r>
            <a:br>
              <a:rPr lang="bg-BG" sz="2200" cap="none" dirty="0">
                <a:solidFill>
                  <a:schemeClr val="bg2">
                    <a:lumMod val="75000"/>
                  </a:schemeClr>
                </a:solidFill>
                <a:latin typeface="+mn-lt"/>
                <a:ea typeface="+mn-ea"/>
                <a:cs typeface="+mn-cs"/>
              </a:rPr>
            </a:br>
            <a:r>
              <a:rPr lang="bg-BG" sz="2200" cap="none" dirty="0">
                <a:solidFill>
                  <a:schemeClr val="bg2">
                    <a:lumMod val="75000"/>
                  </a:schemeClr>
                </a:solidFill>
                <a:latin typeface="+mn-lt"/>
                <a:ea typeface="+mn-ea"/>
                <a:cs typeface="+mn-cs"/>
              </a:rPr>
              <a:t>- Осигуряване на по-добър достъп до здравно обслужване;</a:t>
            </a:r>
            <a:br>
              <a:rPr lang="bg-BG" sz="2200" cap="none" dirty="0">
                <a:solidFill>
                  <a:schemeClr val="bg2">
                    <a:lumMod val="75000"/>
                  </a:schemeClr>
                </a:solidFill>
                <a:latin typeface="+mn-lt"/>
                <a:ea typeface="+mn-ea"/>
                <a:cs typeface="+mn-cs"/>
              </a:rPr>
            </a:br>
            <a:r>
              <a:rPr lang="bg-BG" sz="2200" cap="none" dirty="0">
                <a:solidFill>
                  <a:schemeClr val="bg2">
                    <a:lumMod val="75000"/>
                  </a:schemeClr>
                </a:solidFill>
                <a:latin typeface="+mn-lt"/>
                <a:ea typeface="+mn-ea"/>
                <a:cs typeface="+mn-cs"/>
              </a:rPr>
              <a:t>- Развиване на социалните услуги и създаване на условия за включване на уязвими групи;</a:t>
            </a:r>
            <a:br>
              <a:rPr lang="bg-BG" sz="2200" cap="none" dirty="0">
                <a:solidFill>
                  <a:schemeClr val="bg2">
                    <a:lumMod val="75000"/>
                  </a:schemeClr>
                </a:solidFill>
                <a:latin typeface="+mn-lt"/>
                <a:ea typeface="+mn-ea"/>
                <a:cs typeface="+mn-cs"/>
              </a:rPr>
            </a:br>
            <a:r>
              <a:rPr lang="bg-BG" sz="2200" cap="none" dirty="0">
                <a:solidFill>
                  <a:schemeClr val="bg2">
                    <a:lumMod val="75000"/>
                  </a:schemeClr>
                </a:solidFill>
                <a:latin typeface="+mn-lt"/>
                <a:ea typeface="+mn-ea"/>
                <a:cs typeface="+mn-cs"/>
              </a:rPr>
              <a:t>- Създаване на условия за спорт;</a:t>
            </a:r>
            <a:br>
              <a:rPr lang="bg-BG" sz="2200" cap="none" dirty="0">
                <a:solidFill>
                  <a:schemeClr val="bg2">
                    <a:lumMod val="75000"/>
                  </a:schemeClr>
                </a:solidFill>
                <a:latin typeface="+mn-lt"/>
                <a:ea typeface="+mn-ea"/>
                <a:cs typeface="+mn-cs"/>
              </a:rPr>
            </a:br>
            <a:r>
              <a:rPr lang="bg-BG" sz="2200" cap="none" dirty="0">
                <a:solidFill>
                  <a:schemeClr val="bg2">
                    <a:lumMod val="75000"/>
                  </a:schemeClr>
                </a:solidFill>
                <a:latin typeface="+mn-lt"/>
                <a:ea typeface="+mn-ea"/>
                <a:cs typeface="+mn-cs"/>
              </a:rPr>
              <a:t>- Поддържане на добро административно обслужване на гражданите и добро административно управление.</a:t>
            </a:r>
            <a:br>
              <a:rPr lang="bg-BG" sz="2200" cap="none" dirty="0">
                <a:solidFill>
                  <a:schemeClr val="bg2">
                    <a:lumMod val="75000"/>
                  </a:schemeClr>
                </a:solidFill>
                <a:latin typeface="+mn-lt"/>
                <a:ea typeface="+mn-ea"/>
                <a:cs typeface="+mn-cs"/>
              </a:rPr>
            </a:br>
            <a:br>
              <a:rPr lang="bg-BG" sz="2000" b="1" dirty="0"/>
            </a:br>
            <a:br>
              <a:rPr lang="bg-BG" sz="2200" cap="none" dirty="0">
                <a:solidFill>
                  <a:schemeClr val="bg2">
                    <a:lumMod val="75000"/>
                  </a:schemeClr>
                </a:solidFill>
                <a:latin typeface="+mn-lt"/>
                <a:ea typeface="+mn-ea"/>
                <a:cs typeface="+mn-cs"/>
              </a:rPr>
            </a:br>
            <a:br>
              <a:rPr lang="bg-BG" sz="2200" cap="none" dirty="0">
                <a:solidFill>
                  <a:schemeClr val="bg2">
                    <a:lumMod val="75000"/>
                  </a:schemeClr>
                </a:solidFill>
                <a:latin typeface="+mn-lt"/>
                <a:ea typeface="+mn-ea"/>
                <a:cs typeface="+mn-cs"/>
              </a:rPr>
            </a:br>
            <a:br>
              <a:rPr lang="bg-BG" sz="2400" b="1" dirty="0"/>
            </a:br>
            <a:r>
              <a:rPr lang="bg-BG" sz="2400" b="1" dirty="0"/>
              <a:t> </a:t>
            </a:r>
            <a:br>
              <a:rPr lang="bg-BG" sz="2400" b="1" dirty="0"/>
            </a:br>
            <a:br>
              <a:rPr lang="bg-BG" sz="2700" cap="none" dirty="0">
                <a:solidFill>
                  <a:schemeClr val="bg2">
                    <a:lumMod val="75000"/>
                  </a:schemeClr>
                </a:solidFill>
                <a:latin typeface="+mn-lt"/>
                <a:ea typeface="+mn-ea"/>
                <a:cs typeface="+mn-cs"/>
              </a:rPr>
            </a:br>
            <a:br>
              <a:rPr lang="bg-BG" dirty="0"/>
            </a:br>
            <a:endParaRPr lang="en-US" dirty="0"/>
          </a:p>
        </p:txBody>
      </p:sp>
      <p:sp>
        <p:nvSpPr>
          <p:cNvPr id="3" name="Content Placeholder 2"/>
          <p:cNvSpPr>
            <a:spLocks noGrp="1"/>
          </p:cNvSpPr>
          <p:nvPr>
            <p:ph idx="1"/>
          </p:nvPr>
        </p:nvSpPr>
        <p:spPr>
          <a:xfrm>
            <a:off x="684211" y="391887"/>
            <a:ext cx="10610805" cy="1097280"/>
          </a:xfrm>
        </p:spPr>
        <p:txBody>
          <a:bodyPr/>
          <a:lstStyle/>
          <a:p>
            <a:pPr marL="0" indent="0">
              <a:buNone/>
            </a:pPr>
            <a:r>
              <a:rPr lang="ru-RU" b="1" dirty="0"/>
              <a:t>Програма за реализация на ПИРО и описание на интегрирания подход за развитие</a:t>
            </a:r>
            <a:endParaRPr lang="en-US" b="1" dirty="0"/>
          </a:p>
        </p:txBody>
      </p:sp>
    </p:spTree>
    <p:extLst>
      <p:ext uri="{BB962C8B-B14F-4D97-AF65-F5344CB8AC3E}">
        <p14:creationId xmlns:p14="http://schemas.microsoft.com/office/powerpoint/2010/main" val="1221256006"/>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242</TotalTime>
  <Words>1108</Words>
  <Application>Microsoft Office PowerPoint</Application>
  <PresentationFormat>Широк екран</PresentationFormat>
  <Paragraphs>38</Paragraphs>
  <Slides>12</Slides>
  <Notes>0</Notes>
  <HiddenSlides>0</HiddenSlides>
  <MMClips>0</MMClips>
  <ScaleCrop>false</ScaleCrop>
  <HeadingPairs>
    <vt:vector size="6" baseType="variant">
      <vt:variant>
        <vt:lpstr>Използвани шрифтове</vt:lpstr>
      </vt:variant>
      <vt:variant>
        <vt:i4>3</vt:i4>
      </vt:variant>
      <vt:variant>
        <vt:lpstr>Тема</vt:lpstr>
      </vt:variant>
      <vt:variant>
        <vt:i4>1</vt:i4>
      </vt:variant>
      <vt:variant>
        <vt:lpstr>Заглавия на слайдовете</vt:lpstr>
      </vt:variant>
      <vt:variant>
        <vt:i4>12</vt:i4>
      </vt:variant>
    </vt:vector>
  </HeadingPairs>
  <TitlesOfParts>
    <vt:vector size="16" baseType="lpstr">
      <vt:lpstr>Calibri</vt:lpstr>
      <vt:lpstr>Century Gothic</vt:lpstr>
      <vt:lpstr>Wingdings 3</vt:lpstr>
      <vt:lpstr>Slice</vt:lpstr>
      <vt:lpstr>ОБЛАСТЕН СЪВЕТ ЗА РАЗВИТИЕ 19.04.2022 г. Пазарджик</vt:lpstr>
      <vt:lpstr>Презентация на PowerPoint</vt:lpstr>
      <vt:lpstr>Стратегическа цел 1. Подобряване на бизнес средата, укрепване и насърчаване на местната икономика, инвестиционна привлекателност и разкриване на работни места.  Стратегическа цел 2. Развитие на устойчив туризъм, съчетано с разумно използване на природните ресурси, подобряване на техническата инфраструктура и поддържане на добро качество на околната среда.  Стратегическа цел 3. Осигуряване на привлекателна среда за живеене, труд и развитие на човешкия капитал. </vt:lpstr>
      <vt:lpstr>Приоритет 1: Осигуряване на условия за бърз икономически растеж на местната икономика и заетост.   Приоритет 2: Устойчиво и балансирано развитие с оглед опазване на околната среда.  Приоритет 3: Възможности за развитие и работа на човешкия капитал, приобщаване на уязвими групи.  </vt:lpstr>
      <vt:lpstr>ПИРО на община Сърница е изготвен като са спазени всички мерки за информация и комуникация.  В процеса на изготвянето му всички стъпки са оповестявани на интернет страницата и facebook страницата на общината.  Поканени са всички заинтересовани страни за участие в разработването на ПИРО.  Провеждани са срещи, анкети, допитвания за определяне на мерките в ПИРО.  </vt:lpstr>
      <vt:lpstr>В ПИРО на община Сърница са идентифицирани две зони за въздействие:  - Градска зона за въздействие (Общински център);  - Зона за развитие на туризъм.</vt:lpstr>
      <vt:lpstr>Програмата за реализация се състои от следните мерки:  Към приоритет №1:  - Създаване на привлекателни условия за развитие на местния бизнес;   - Насърчаване на инвестиционната активност и създаване на условия за привличане на външни инвеститори;   - Насърчаване създаването на условия за нови работни места, подкрепа за осигуряване на заетост, включително и за хора в неравностойно положение.     </vt:lpstr>
      <vt:lpstr>Програмата за реализация на ПИРО се състои от следните мерки:  Към приоритет №2:  - Строителство, реконструкция и/или рехабилитация на нови и съществуващи общински пътища и съоръжения към тях; - Строителство, реконструкция и/или рехабилитация на нови и съществуващи улици и тротоарни площи; - Подобряване на съществуващите и създаване на нови паркови пространства;  - Подобряване на съществуващите и създаване на нови места за спорт; - Подобряване на здравната, социалната и образователната среда;  - Осигуряване  на качествено и ефективно управление на водните ресурси и ВиК мрежи; - Осигуряване на ефективно управление на отпадъците;  - Предприемане на мерки за енергийна ефективност на обществените сгради, както и внедряването на енергоспестяващо улично осветление;  - Предприемане на мерки за подпомагане развитието на туризма;  - Опазване на природното наследство и биологично разнообразие; - Опазване на културно-историческото наследство.         </vt:lpstr>
      <vt:lpstr>Програмата за реализация се състои от следните мерки:  Към приоритет №3:  - Осигуряване на достъп до качествено образование, отговарящо на нуждите на пазара на труда; - Осигуряване на по-добър достъп до здравно обслужване; - Развиване на социалните услуги и създаване на условия за включване на уязвими групи; - Създаване на условия за спорт; - Поддържане на добро административно обслужване на гражданите и добро административно управление.         </vt:lpstr>
      <vt:lpstr>Интегрираният подход, прилаган при разработване на плана в частта „Програма за реализация“, се изразява в прилагането на различни по своя характер интервенции в рамките на отделните приоритети на плана. Така по всеки от приоритетите на плана са включени мерки от различни сектори, които в своята съвкупност постигат комплексен ефект, насочен към устойчивото развитие на общината. Освен в Стратегическата част, принципите за интегрирано и комплексно развитие на общината широко се използват и в Програмата за реализация на плана.  </vt:lpstr>
      <vt:lpstr>Кметът на общината организира наблюдението на изпълнението на ПИРО чрез разработване на годишен доклад за всяка година от действието на плана. Съгласно изискванията на Закона за регионалното развитие, за изпълнението на всеки ПИРО се извършват междинна и последваща оценка, на базата на годишните доклади – по средата на периода (междинната оценка) и не по-късно от една година след изтичането на периода на неговото действие (последващата оценка).    Последващата оценка се състои от: - Оценка на степента на постигане на целите и устойчивостта на резултатите;  - Оценка на общото въздействие; - Оценка на ефикасността на използваните ресурси;  - Изводи и препоръки.  Оценката на ПИРО се извършва и от определените индикатори за продукт и резултат. </vt:lpstr>
      <vt:lpstr>       Благодаря за вниманието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ОБЛАСТЕН СЪВЕТ ЗА РАЗВИТИЕ</dc:title>
  <dc:creator>Gergana Kaloyanova</dc:creator>
  <cp:lastModifiedBy>haliltudjar@gmail.com</cp:lastModifiedBy>
  <cp:revision>30</cp:revision>
  <cp:lastPrinted>2022-04-17T10:16:28Z</cp:lastPrinted>
  <dcterms:created xsi:type="dcterms:W3CDTF">2021-11-16T11:06:13Z</dcterms:created>
  <dcterms:modified xsi:type="dcterms:W3CDTF">2022-04-18T10:56:25Z</dcterms:modified>
</cp:coreProperties>
</file>