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handoutMasterIdLst>
    <p:handoutMasterId r:id="rId9"/>
  </p:handoutMasterIdLst>
  <p:sldIdLst>
    <p:sldId id="256" r:id="rId2"/>
    <p:sldId id="257" r:id="rId3"/>
    <p:sldId id="258" r:id="rId4"/>
    <p:sldId id="259" r:id="rId5"/>
    <p:sldId id="261" r:id="rId6"/>
    <p:sldId id="260" r:id="rId7"/>
    <p:sldId id="262" r:id="rId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2" d="100"/>
          <a:sy n="112" d="100"/>
        </p:scale>
        <p:origin x="-47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D26FAD-1EA4-4266-94C1-0E506076338B}" type="doc">
      <dgm:prSet loTypeId="urn:microsoft.com/office/officeart/2005/8/layout/vList6" loCatId="list" qsTypeId="urn:microsoft.com/office/officeart/2005/8/quickstyle/simple3" qsCatId="simple" csTypeId="urn:microsoft.com/office/officeart/2005/8/colors/accent3_2" csCatId="accent3" phldr="1"/>
      <dgm:spPr/>
      <dgm:t>
        <a:bodyPr/>
        <a:lstStyle/>
        <a:p>
          <a:endParaRPr lang="bg-BG"/>
        </a:p>
      </dgm:t>
    </dgm:pt>
    <dgm:pt modelId="{93B2A6B5-9614-4E8D-874D-73B2FFAFD29F}">
      <dgm:prSet custT="1"/>
      <dgm:spPr/>
      <dgm:t>
        <a:bodyPr/>
        <a:lstStyle/>
        <a:p>
          <a:r>
            <a:rPr lang="bg-BG" sz="3500" b="1" smtClean="0"/>
            <a:t>Стратегическа цел </a:t>
          </a:r>
          <a:r>
            <a:rPr lang="en-US" sz="3500" b="1" smtClean="0"/>
            <a:t>1</a:t>
          </a:r>
          <a:endParaRPr lang="bg-BG" sz="3500" dirty="0"/>
        </a:p>
      </dgm:t>
    </dgm:pt>
    <dgm:pt modelId="{0CC3CA4D-CBD7-4764-A15D-8778E90ED26C}" type="parTrans" cxnId="{31CCF419-E181-4AC4-B643-4F6F98298D3D}">
      <dgm:prSet/>
      <dgm:spPr/>
      <dgm:t>
        <a:bodyPr/>
        <a:lstStyle/>
        <a:p>
          <a:endParaRPr lang="bg-BG"/>
        </a:p>
      </dgm:t>
    </dgm:pt>
    <dgm:pt modelId="{F86B74C4-BFB6-4CB9-A04C-112C00301FB9}" type="sibTrans" cxnId="{31CCF419-E181-4AC4-B643-4F6F98298D3D}">
      <dgm:prSet/>
      <dgm:spPr/>
      <dgm:t>
        <a:bodyPr/>
        <a:lstStyle/>
        <a:p>
          <a:endParaRPr lang="bg-BG"/>
        </a:p>
      </dgm:t>
    </dgm:pt>
    <dgm:pt modelId="{43EA2683-057A-4195-9C3A-7B3E9B2E3159}">
      <dgm:prSet custT="1"/>
      <dgm:spPr/>
      <dgm:t>
        <a:bodyPr/>
        <a:lstStyle/>
        <a:p>
          <a:r>
            <a:rPr lang="bg-BG" sz="1600" dirty="0" smtClean="0"/>
            <a:t>Ускорено икономическо развитие на общината и диверсификация на икономическите дейности с прилагане на иновации и осигуряване на благоприятна бизнес среда.</a:t>
          </a:r>
          <a:endParaRPr lang="bg-BG" sz="1600" dirty="0"/>
        </a:p>
      </dgm:t>
    </dgm:pt>
    <dgm:pt modelId="{C42E1971-F7B9-46D3-9E9F-9C705B9D115F}" type="parTrans" cxnId="{85CC33B1-070A-4EFE-A754-182071B7126E}">
      <dgm:prSet/>
      <dgm:spPr/>
      <dgm:t>
        <a:bodyPr/>
        <a:lstStyle/>
        <a:p>
          <a:endParaRPr lang="bg-BG"/>
        </a:p>
      </dgm:t>
    </dgm:pt>
    <dgm:pt modelId="{91742EDF-A3BF-496F-9A35-97F07D1DF982}" type="sibTrans" cxnId="{85CC33B1-070A-4EFE-A754-182071B7126E}">
      <dgm:prSet/>
      <dgm:spPr/>
      <dgm:t>
        <a:bodyPr/>
        <a:lstStyle/>
        <a:p>
          <a:endParaRPr lang="bg-BG"/>
        </a:p>
      </dgm:t>
    </dgm:pt>
    <dgm:pt modelId="{44F87786-48FD-4FCC-B1D2-546C25B49597}">
      <dgm:prSet/>
      <dgm:spPr/>
      <dgm:t>
        <a:bodyPr/>
        <a:lstStyle/>
        <a:p>
          <a:r>
            <a:rPr lang="bg-BG" b="1" dirty="0" smtClean="0"/>
            <a:t>Стратегическа цел II</a:t>
          </a:r>
          <a:endParaRPr lang="bg-BG" dirty="0"/>
        </a:p>
      </dgm:t>
    </dgm:pt>
    <dgm:pt modelId="{F84EF835-44FC-4B14-9FDF-4EA4E55537F2}" type="parTrans" cxnId="{F0A5B315-CF04-40EF-96EB-6B5DAE8249D3}">
      <dgm:prSet/>
      <dgm:spPr/>
      <dgm:t>
        <a:bodyPr/>
        <a:lstStyle/>
        <a:p>
          <a:endParaRPr lang="bg-BG"/>
        </a:p>
      </dgm:t>
    </dgm:pt>
    <dgm:pt modelId="{B252C249-94B4-4949-9D28-2412DFD729EF}" type="sibTrans" cxnId="{F0A5B315-CF04-40EF-96EB-6B5DAE8249D3}">
      <dgm:prSet/>
      <dgm:spPr/>
      <dgm:t>
        <a:bodyPr/>
        <a:lstStyle/>
        <a:p>
          <a:endParaRPr lang="bg-BG"/>
        </a:p>
      </dgm:t>
    </dgm:pt>
    <dgm:pt modelId="{F276727B-F852-4E88-B719-99855495F65D}">
      <dgm:prSet custT="1"/>
      <dgm:spPr/>
      <dgm:t>
        <a:bodyPr/>
        <a:lstStyle/>
        <a:p>
          <a:r>
            <a:rPr lang="bg-BG" sz="1600" dirty="0" smtClean="0"/>
            <a:t>Изграждане и рехабилитация на ефективна техническа инфраструктура за постигане на устойчиво развитие на града и селата, съхраняваща природните дадености с иновативна индустриална култура.</a:t>
          </a:r>
          <a:endParaRPr lang="bg-BG" sz="1600" dirty="0"/>
        </a:p>
      </dgm:t>
    </dgm:pt>
    <dgm:pt modelId="{5ECFE6B9-E066-4A49-95C2-999037E422B5}" type="parTrans" cxnId="{5EF76638-979E-4928-96E4-B1F5925AA345}">
      <dgm:prSet/>
      <dgm:spPr/>
      <dgm:t>
        <a:bodyPr/>
        <a:lstStyle/>
        <a:p>
          <a:endParaRPr lang="bg-BG"/>
        </a:p>
      </dgm:t>
    </dgm:pt>
    <dgm:pt modelId="{BF8D2B9C-CDAE-4FA5-8047-8A7E630F0241}" type="sibTrans" cxnId="{5EF76638-979E-4928-96E4-B1F5925AA345}">
      <dgm:prSet/>
      <dgm:spPr/>
      <dgm:t>
        <a:bodyPr/>
        <a:lstStyle/>
        <a:p>
          <a:endParaRPr lang="bg-BG"/>
        </a:p>
      </dgm:t>
    </dgm:pt>
    <dgm:pt modelId="{AE4F8ECD-B314-4A2D-B424-7A2F034F482B}">
      <dgm:prSet/>
      <dgm:spPr/>
      <dgm:t>
        <a:bodyPr/>
        <a:lstStyle/>
        <a:p>
          <a:r>
            <a:rPr lang="bg-BG" b="1" dirty="0" smtClean="0"/>
            <a:t>Стратегическа цел III</a:t>
          </a:r>
          <a:endParaRPr lang="bg-BG" dirty="0"/>
        </a:p>
      </dgm:t>
    </dgm:pt>
    <dgm:pt modelId="{D7FDB21F-A709-4C4A-99A7-35EFDB403A35}" type="parTrans" cxnId="{89121B64-074E-4434-85A7-AFBCF5A8AB28}">
      <dgm:prSet/>
      <dgm:spPr/>
      <dgm:t>
        <a:bodyPr/>
        <a:lstStyle/>
        <a:p>
          <a:endParaRPr lang="bg-BG"/>
        </a:p>
      </dgm:t>
    </dgm:pt>
    <dgm:pt modelId="{119714C8-0045-4D1D-A6B0-9C7BB0121DB3}" type="sibTrans" cxnId="{89121B64-074E-4434-85A7-AFBCF5A8AB28}">
      <dgm:prSet/>
      <dgm:spPr/>
      <dgm:t>
        <a:bodyPr/>
        <a:lstStyle/>
        <a:p>
          <a:endParaRPr lang="bg-BG"/>
        </a:p>
      </dgm:t>
    </dgm:pt>
    <dgm:pt modelId="{407214C7-2E76-4BE1-A9E3-7CA114123764}">
      <dgm:prSet custT="1"/>
      <dgm:spPr/>
      <dgm:t>
        <a:bodyPr/>
        <a:lstStyle/>
        <a:p>
          <a:r>
            <a:rPr lang="bg-BG" sz="1600" dirty="0" smtClean="0"/>
            <a:t>Осигуряване на благоприятна среда за развитие на човешките ресурси и подобряване качеството на живот чрез ефективни  мерки за насърчаване на образованието, масовия спорт и социалното включване.</a:t>
          </a:r>
          <a:endParaRPr lang="bg-BG" sz="1600" dirty="0"/>
        </a:p>
      </dgm:t>
    </dgm:pt>
    <dgm:pt modelId="{DB1093D1-3C5D-4F8F-8347-473C6C58D21B}" type="parTrans" cxnId="{1F8CD18D-D4C4-4153-A02D-D5C10364D843}">
      <dgm:prSet/>
      <dgm:spPr/>
      <dgm:t>
        <a:bodyPr/>
        <a:lstStyle/>
        <a:p>
          <a:endParaRPr lang="bg-BG"/>
        </a:p>
      </dgm:t>
    </dgm:pt>
    <dgm:pt modelId="{A2C9A752-E934-4099-966C-BF5BB2DF199C}" type="sibTrans" cxnId="{1F8CD18D-D4C4-4153-A02D-D5C10364D843}">
      <dgm:prSet/>
      <dgm:spPr/>
      <dgm:t>
        <a:bodyPr/>
        <a:lstStyle/>
        <a:p>
          <a:endParaRPr lang="bg-BG"/>
        </a:p>
      </dgm:t>
    </dgm:pt>
    <dgm:pt modelId="{D45C60F7-1B1D-4EAC-B50E-2F87D50B1481}">
      <dgm:prSet/>
      <dgm:spPr/>
      <dgm:t>
        <a:bodyPr/>
        <a:lstStyle/>
        <a:p>
          <a:r>
            <a:rPr lang="bg-BG" b="1" smtClean="0"/>
            <a:t>Стратегическа цел IV</a:t>
          </a:r>
          <a:endParaRPr lang="bg-BG"/>
        </a:p>
      </dgm:t>
    </dgm:pt>
    <dgm:pt modelId="{3A03950D-90EC-470E-B438-13ADD63E7888}" type="parTrans" cxnId="{42D56A87-9F37-4667-BF28-0028AFA74F01}">
      <dgm:prSet/>
      <dgm:spPr/>
      <dgm:t>
        <a:bodyPr/>
        <a:lstStyle/>
        <a:p>
          <a:endParaRPr lang="bg-BG"/>
        </a:p>
      </dgm:t>
    </dgm:pt>
    <dgm:pt modelId="{0BDC357B-9123-4913-9B25-C1F9A9DC4C95}" type="sibTrans" cxnId="{42D56A87-9F37-4667-BF28-0028AFA74F01}">
      <dgm:prSet/>
      <dgm:spPr/>
      <dgm:t>
        <a:bodyPr/>
        <a:lstStyle/>
        <a:p>
          <a:endParaRPr lang="bg-BG"/>
        </a:p>
      </dgm:t>
    </dgm:pt>
    <dgm:pt modelId="{FA230A32-E25F-479A-803F-93B11AA0C87F}">
      <dgm:prSet custT="1"/>
      <dgm:spPr/>
      <dgm:t>
        <a:bodyPr/>
        <a:lstStyle/>
        <a:p>
          <a:r>
            <a:rPr lang="bg-BG" sz="1600" dirty="0" smtClean="0"/>
            <a:t>Модерно и устойчиво самоуправление за ускоряване социално-икономическото развитие на общината чрез качествено обслужване на бизнеса, на неговите  организации  и населението, подобряване на институционалната среда и административния капацитет.</a:t>
          </a:r>
          <a:endParaRPr lang="bg-BG" sz="1600" dirty="0"/>
        </a:p>
      </dgm:t>
    </dgm:pt>
    <dgm:pt modelId="{E80BE5E9-73EE-49F0-A2D8-5AFBF8592D4B}" type="parTrans" cxnId="{5A464D8B-9BBB-4A7F-9FF3-0487E51FC23A}">
      <dgm:prSet/>
      <dgm:spPr/>
      <dgm:t>
        <a:bodyPr/>
        <a:lstStyle/>
        <a:p>
          <a:endParaRPr lang="bg-BG"/>
        </a:p>
      </dgm:t>
    </dgm:pt>
    <dgm:pt modelId="{D8FF3170-C0B3-4C6C-AB68-9FA98C1A7518}" type="sibTrans" cxnId="{5A464D8B-9BBB-4A7F-9FF3-0487E51FC23A}">
      <dgm:prSet/>
      <dgm:spPr/>
      <dgm:t>
        <a:bodyPr/>
        <a:lstStyle/>
        <a:p>
          <a:endParaRPr lang="bg-BG"/>
        </a:p>
      </dgm:t>
    </dgm:pt>
    <dgm:pt modelId="{B8413A7A-BA1D-45CB-A0A8-613AD084D0A7}" type="pres">
      <dgm:prSet presAssocID="{F8D26FAD-1EA4-4266-94C1-0E506076338B}" presName="Name0" presStyleCnt="0">
        <dgm:presLayoutVars>
          <dgm:dir/>
          <dgm:animLvl val="lvl"/>
          <dgm:resizeHandles/>
        </dgm:presLayoutVars>
      </dgm:prSet>
      <dgm:spPr/>
      <dgm:t>
        <a:bodyPr/>
        <a:lstStyle/>
        <a:p>
          <a:endParaRPr lang="bg-BG"/>
        </a:p>
      </dgm:t>
    </dgm:pt>
    <dgm:pt modelId="{33330E67-615F-41FE-9313-EC1D6E550556}" type="pres">
      <dgm:prSet presAssocID="{93B2A6B5-9614-4E8D-874D-73B2FFAFD29F}" presName="linNode" presStyleCnt="0"/>
      <dgm:spPr/>
    </dgm:pt>
    <dgm:pt modelId="{C8723F09-A3B4-4DA3-8B53-8B095AFDE828}" type="pres">
      <dgm:prSet presAssocID="{93B2A6B5-9614-4E8D-874D-73B2FFAFD29F}" presName="parentShp" presStyleLbl="node1" presStyleIdx="0" presStyleCnt="4">
        <dgm:presLayoutVars>
          <dgm:bulletEnabled val="1"/>
        </dgm:presLayoutVars>
      </dgm:prSet>
      <dgm:spPr/>
      <dgm:t>
        <a:bodyPr/>
        <a:lstStyle/>
        <a:p>
          <a:endParaRPr lang="bg-BG"/>
        </a:p>
      </dgm:t>
    </dgm:pt>
    <dgm:pt modelId="{52D3EF97-A343-4D5B-9966-6F232678232F}" type="pres">
      <dgm:prSet presAssocID="{93B2A6B5-9614-4E8D-874D-73B2FFAFD29F}" presName="childShp" presStyleLbl="bgAccFollowNode1" presStyleIdx="0" presStyleCnt="4">
        <dgm:presLayoutVars>
          <dgm:bulletEnabled val="1"/>
        </dgm:presLayoutVars>
      </dgm:prSet>
      <dgm:spPr/>
      <dgm:t>
        <a:bodyPr/>
        <a:lstStyle/>
        <a:p>
          <a:endParaRPr lang="bg-BG"/>
        </a:p>
      </dgm:t>
    </dgm:pt>
    <dgm:pt modelId="{9F85ADC9-FAA8-43B3-9D5F-4A408B0E89BC}" type="pres">
      <dgm:prSet presAssocID="{F86B74C4-BFB6-4CB9-A04C-112C00301FB9}" presName="spacing" presStyleCnt="0"/>
      <dgm:spPr/>
    </dgm:pt>
    <dgm:pt modelId="{26207403-49E7-47D3-907E-357196CE0B89}" type="pres">
      <dgm:prSet presAssocID="{44F87786-48FD-4FCC-B1D2-546C25B49597}" presName="linNode" presStyleCnt="0"/>
      <dgm:spPr/>
    </dgm:pt>
    <dgm:pt modelId="{C4CFD2BA-849D-4103-9774-B153C81A2088}" type="pres">
      <dgm:prSet presAssocID="{44F87786-48FD-4FCC-B1D2-546C25B49597}" presName="parentShp" presStyleLbl="node1" presStyleIdx="1" presStyleCnt="4">
        <dgm:presLayoutVars>
          <dgm:bulletEnabled val="1"/>
        </dgm:presLayoutVars>
      </dgm:prSet>
      <dgm:spPr/>
      <dgm:t>
        <a:bodyPr/>
        <a:lstStyle/>
        <a:p>
          <a:endParaRPr lang="bg-BG"/>
        </a:p>
      </dgm:t>
    </dgm:pt>
    <dgm:pt modelId="{54010D50-0D95-4E2F-AD7B-5F74FBC7BC64}" type="pres">
      <dgm:prSet presAssocID="{44F87786-48FD-4FCC-B1D2-546C25B49597}" presName="childShp" presStyleLbl="bgAccFollowNode1" presStyleIdx="1" presStyleCnt="4">
        <dgm:presLayoutVars>
          <dgm:bulletEnabled val="1"/>
        </dgm:presLayoutVars>
      </dgm:prSet>
      <dgm:spPr/>
      <dgm:t>
        <a:bodyPr/>
        <a:lstStyle/>
        <a:p>
          <a:endParaRPr lang="bg-BG"/>
        </a:p>
      </dgm:t>
    </dgm:pt>
    <dgm:pt modelId="{C5358BDE-E66B-4EF9-A7CD-68C17B3A7CDC}" type="pres">
      <dgm:prSet presAssocID="{B252C249-94B4-4949-9D28-2412DFD729EF}" presName="spacing" presStyleCnt="0"/>
      <dgm:spPr/>
    </dgm:pt>
    <dgm:pt modelId="{3335D8C2-F7ED-465D-A4A8-592E5A0F39F9}" type="pres">
      <dgm:prSet presAssocID="{AE4F8ECD-B314-4A2D-B424-7A2F034F482B}" presName="linNode" presStyleCnt="0"/>
      <dgm:spPr/>
    </dgm:pt>
    <dgm:pt modelId="{09EDB878-8A5D-42F7-BDD9-33D3901AD6A9}" type="pres">
      <dgm:prSet presAssocID="{AE4F8ECD-B314-4A2D-B424-7A2F034F482B}" presName="parentShp" presStyleLbl="node1" presStyleIdx="2" presStyleCnt="4">
        <dgm:presLayoutVars>
          <dgm:bulletEnabled val="1"/>
        </dgm:presLayoutVars>
      </dgm:prSet>
      <dgm:spPr/>
      <dgm:t>
        <a:bodyPr/>
        <a:lstStyle/>
        <a:p>
          <a:endParaRPr lang="bg-BG"/>
        </a:p>
      </dgm:t>
    </dgm:pt>
    <dgm:pt modelId="{3753712D-39F4-44C1-B037-1DD1214BC72B}" type="pres">
      <dgm:prSet presAssocID="{AE4F8ECD-B314-4A2D-B424-7A2F034F482B}" presName="childShp" presStyleLbl="bgAccFollowNode1" presStyleIdx="2" presStyleCnt="4">
        <dgm:presLayoutVars>
          <dgm:bulletEnabled val="1"/>
        </dgm:presLayoutVars>
      </dgm:prSet>
      <dgm:spPr/>
      <dgm:t>
        <a:bodyPr/>
        <a:lstStyle/>
        <a:p>
          <a:endParaRPr lang="bg-BG"/>
        </a:p>
      </dgm:t>
    </dgm:pt>
    <dgm:pt modelId="{051EB1B9-F3D6-4CDD-901C-C9951CC7F763}" type="pres">
      <dgm:prSet presAssocID="{119714C8-0045-4D1D-A6B0-9C7BB0121DB3}" presName="spacing" presStyleCnt="0"/>
      <dgm:spPr/>
    </dgm:pt>
    <dgm:pt modelId="{4399DC7E-56B3-4EA5-BB5E-7923016869E5}" type="pres">
      <dgm:prSet presAssocID="{D45C60F7-1B1D-4EAC-B50E-2F87D50B1481}" presName="linNode" presStyleCnt="0"/>
      <dgm:spPr/>
    </dgm:pt>
    <dgm:pt modelId="{9AA0E258-EB41-4CEB-B057-F14813589BDF}" type="pres">
      <dgm:prSet presAssocID="{D45C60F7-1B1D-4EAC-B50E-2F87D50B1481}" presName="parentShp" presStyleLbl="node1" presStyleIdx="3" presStyleCnt="4">
        <dgm:presLayoutVars>
          <dgm:bulletEnabled val="1"/>
        </dgm:presLayoutVars>
      </dgm:prSet>
      <dgm:spPr/>
      <dgm:t>
        <a:bodyPr/>
        <a:lstStyle/>
        <a:p>
          <a:endParaRPr lang="bg-BG"/>
        </a:p>
      </dgm:t>
    </dgm:pt>
    <dgm:pt modelId="{ADFE2F9F-D21F-40AF-8ED6-F3F2065A8FA6}" type="pres">
      <dgm:prSet presAssocID="{D45C60F7-1B1D-4EAC-B50E-2F87D50B1481}" presName="childShp" presStyleLbl="bgAccFollowNode1" presStyleIdx="3" presStyleCnt="4" custScaleY="124655">
        <dgm:presLayoutVars>
          <dgm:bulletEnabled val="1"/>
        </dgm:presLayoutVars>
      </dgm:prSet>
      <dgm:spPr/>
      <dgm:t>
        <a:bodyPr/>
        <a:lstStyle/>
        <a:p>
          <a:endParaRPr lang="bg-BG"/>
        </a:p>
      </dgm:t>
    </dgm:pt>
  </dgm:ptLst>
  <dgm:cxnLst>
    <dgm:cxn modelId="{A3E22DBE-1BE8-465E-8E7F-46A97770EB9D}" type="presOf" srcId="{D45C60F7-1B1D-4EAC-B50E-2F87D50B1481}" destId="{9AA0E258-EB41-4CEB-B057-F14813589BDF}" srcOrd="0" destOrd="0" presId="urn:microsoft.com/office/officeart/2005/8/layout/vList6"/>
    <dgm:cxn modelId="{5EF76638-979E-4928-96E4-B1F5925AA345}" srcId="{44F87786-48FD-4FCC-B1D2-546C25B49597}" destId="{F276727B-F852-4E88-B719-99855495F65D}" srcOrd="0" destOrd="0" parTransId="{5ECFE6B9-E066-4A49-95C2-999037E422B5}" sibTransId="{BF8D2B9C-CDAE-4FA5-8047-8A7E630F0241}"/>
    <dgm:cxn modelId="{31CCF419-E181-4AC4-B643-4F6F98298D3D}" srcId="{F8D26FAD-1EA4-4266-94C1-0E506076338B}" destId="{93B2A6B5-9614-4E8D-874D-73B2FFAFD29F}" srcOrd="0" destOrd="0" parTransId="{0CC3CA4D-CBD7-4764-A15D-8778E90ED26C}" sibTransId="{F86B74C4-BFB6-4CB9-A04C-112C00301FB9}"/>
    <dgm:cxn modelId="{89121B64-074E-4434-85A7-AFBCF5A8AB28}" srcId="{F8D26FAD-1EA4-4266-94C1-0E506076338B}" destId="{AE4F8ECD-B314-4A2D-B424-7A2F034F482B}" srcOrd="2" destOrd="0" parTransId="{D7FDB21F-A709-4C4A-99A7-35EFDB403A35}" sibTransId="{119714C8-0045-4D1D-A6B0-9C7BB0121DB3}"/>
    <dgm:cxn modelId="{C9876BDB-9AA3-4413-AE66-2022164A3B2F}" type="presOf" srcId="{F276727B-F852-4E88-B719-99855495F65D}" destId="{54010D50-0D95-4E2F-AD7B-5F74FBC7BC64}" srcOrd="0" destOrd="0" presId="urn:microsoft.com/office/officeart/2005/8/layout/vList6"/>
    <dgm:cxn modelId="{03703FBC-75DB-44DC-ACE3-09A292BA50AA}" type="presOf" srcId="{44F87786-48FD-4FCC-B1D2-546C25B49597}" destId="{C4CFD2BA-849D-4103-9774-B153C81A2088}" srcOrd="0" destOrd="0" presId="urn:microsoft.com/office/officeart/2005/8/layout/vList6"/>
    <dgm:cxn modelId="{6406A608-FD9C-4F68-AD6F-6109777873DB}" type="presOf" srcId="{F8D26FAD-1EA4-4266-94C1-0E506076338B}" destId="{B8413A7A-BA1D-45CB-A0A8-613AD084D0A7}" srcOrd="0" destOrd="0" presId="urn:microsoft.com/office/officeart/2005/8/layout/vList6"/>
    <dgm:cxn modelId="{5A464D8B-9BBB-4A7F-9FF3-0487E51FC23A}" srcId="{D45C60F7-1B1D-4EAC-B50E-2F87D50B1481}" destId="{FA230A32-E25F-479A-803F-93B11AA0C87F}" srcOrd="0" destOrd="0" parTransId="{E80BE5E9-73EE-49F0-A2D8-5AFBF8592D4B}" sibTransId="{D8FF3170-C0B3-4C6C-AB68-9FA98C1A7518}"/>
    <dgm:cxn modelId="{0510083F-7EC4-455B-81D9-5BC6A6011C93}" type="presOf" srcId="{FA230A32-E25F-479A-803F-93B11AA0C87F}" destId="{ADFE2F9F-D21F-40AF-8ED6-F3F2065A8FA6}" srcOrd="0" destOrd="0" presId="urn:microsoft.com/office/officeart/2005/8/layout/vList6"/>
    <dgm:cxn modelId="{42D56A87-9F37-4667-BF28-0028AFA74F01}" srcId="{F8D26FAD-1EA4-4266-94C1-0E506076338B}" destId="{D45C60F7-1B1D-4EAC-B50E-2F87D50B1481}" srcOrd="3" destOrd="0" parTransId="{3A03950D-90EC-470E-B438-13ADD63E7888}" sibTransId="{0BDC357B-9123-4913-9B25-C1F9A9DC4C95}"/>
    <dgm:cxn modelId="{4D6FF911-5B79-4441-94D4-B3031211A0D5}" type="presOf" srcId="{AE4F8ECD-B314-4A2D-B424-7A2F034F482B}" destId="{09EDB878-8A5D-42F7-BDD9-33D3901AD6A9}" srcOrd="0" destOrd="0" presId="urn:microsoft.com/office/officeart/2005/8/layout/vList6"/>
    <dgm:cxn modelId="{1F8CD18D-D4C4-4153-A02D-D5C10364D843}" srcId="{AE4F8ECD-B314-4A2D-B424-7A2F034F482B}" destId="{407214C7-2E76-4BE1-A9E3-7CA114123764}" srcOrd="0" destOrd="0" parTransId="{DB1093D1-3C5D-4F8F-8347-473C6C58D21B}" sibTransId="{A2C9A752-E934-4099-966C-BF5BB2DF199C}"/>
    <dgm:cxn modelId="{593D23E5-699B-4A21-89B4-46E300AE90C1}" type="presOf" srcId="{93B2A6B5-9614-4E8D-874D-73B2FFAFD29F}" destId="{C8723F09-A3B4-4DA3-8B53-8B095AFDE828}" srcOrd="0" destOrd="0" presId="urn:microsoft.com/office/officeart/2005/8/layout/vList6"/>
    <dgm:cxn modelId="{F0A5B315-CF04-40EF-96EB-6B5DAE8249D3}" srcId="{F8D26FAD-1EA4-4266-94C1-0E506076338B}" destId="{44F87786-48FD-4FCC-B1D2-546C25B49597}" srcOrd="1" destOrd="0" parTransId="{F84EF835-44FC-4B14-9FDF-4EA4E55537F2}" sibTransId="{B252C249-94B4-4949-9D28-2412DFD729EF}"/>
    <dgm:cxn modelId="{F99FB147-4970-40F8-B10A-76C7C7E152CD}" type="presOf" srcId="{407214C7-2E76-4BE1-A9E3-7CA114123764}" destId="{3753712D-39F4-44C1-B037-1DD1214BC72B}" srcOrd="0" destOrd="0" presId="urn:microsoft.com/office/officeart/2005/8/layout/vList6"/>
    <dgm:cxn modelId="{C17A2F73-FD56-4FE0-8DB6-FB4E16407F3A}" type="presOf" srcId="{43EA2683-057A-4195-9C3A-7B3E9B2E3159}" destId="{52D3EF97-A343-4D5B-9966-6F232678232F}" srcOrd="0" destOrd="0" presId="urn:microsoft.com/office/officeart/2005/8/layout/vList6"/>
    <dgm:cxn modelId="{85CC33B1-070A-4EFE-A754-182071B7126E}" srcId="{93B2A6B5-9614-4E8D-874D-73B2FFAFD29F}" destId="{43EA2683-057A-4195-9C3A-7B3E9B2E3159}" srcOrd="0" destOrd="0" parTransId="{C42E1971-F7B9-46D3-9E9F-9C705B9D115F}" sibTransId="{91742EDF-A3BF-496F-9A35-97F07D1DF982}"/>
    <dgm:cxn modelId="{97E8215B-5DF5-40E2-A3A5-9ADC601B8BC2}" type="presParOf" srcId="{B8413A7A-BA1D-45CB-A0A8-613AD084D0A7}" destId="{33330E67-615F-41FE-9313-EC1D6E550556}" srcOrd="0" destOrd="0" presId="urn:microsoft.com/office/officeart/2005/8/layout/vList6"/>
    <dgm:cxn modelId="{D39A2637-06EC-4EB3-B5D2-A97E6FFFF6BA}" type="presParOf" srcId="{33330E67-615F-41FE-9313-EC1D6E550556}" destId="{C8723F09-A3B4-4DA3-8B53-8B095AFDE828}" srcOrd="0" destOrd="0" presId="urn:microsoft.com/office/officeart/2005/8/layout/vList6"/>
    <dgm:cxn modelId="{AD808ACC-D843-48EF-92A5-A2E1A0AE9257}" type="presParOf" srcId="{33330E67-615F-41FE-9313-EC1D6E550556}" destId="{52D3EF97-A343-4D5B-9966-6F232678232F}" srcOrd="1" destOrd="0" presId="urn:microsoft.com/office/officeart/2005/8/layout/vList6"/>
    <dgm:cxn modelId="{99972832-E9ED-4BA1-8C86-D8D90EA55AB3}" type="presParOf" srcId="{B8413A7A-BA1D-45CB-A0A8-613AD084D0A7}" destId="{9F85ADC9-FAA8-43B3-9D5F-4A408B0E89BC}" srcOrd="1" destOrd="0" presId="urn:microsoft.com/office/officeart/2005/8/layout/vList6"/>
    <dgm:cxn modelId="{49FFC476-4850-4DBA-9B91-8427FCB89DA6}" type="presParOf" srcId="{B8413A7A-BA1D-45CB-A0A8-613AD084D0A7}" destId="{26207403-49E7-47D3-907E-357196CE0B89}" srcOrd="2" destOrd="0" presId="urn:microsoft.com/office/officeart/2005/8/layout/vList6"/>
    <dgm:cxn modelId="{55C5A312-B5FB-4E17-A13A-09A629432572}" type="presParOf" srcId="{26207403-49E7-47D3-907E-357196CE0B89}" destId="{C4CFD2BA-849D-4103-9774-B153C81A2088}" srcOrd="0" destOrd="0" presId="urn:microsoft.com/office/officeart/2005/8/layout/vList6"/>
    <dgm:cxn modelId="{F184AD0A-DB30-422B-8E45-852EDF6A7D30}" type="presParOf" srcId="{26207403-49E7-47D3-907E-357196CE0B89}" destId="{54010D50-0D95-4E2F-AD7B-5F74FBC7BC64}" srcOrd="1" destOrd="0" presId="urn:microsoft.com/office/officeart/2005/8/layout/vList6"/>
    <dgm:cxn modelId="{A0F804E3-67B4-4D7A-BD44-AED1B6AA8382}" type="presParOf" srcId="{B8413A7A-BA1D-45CB-A0A8-613AD084D0A7}" destId="{C5358BDE-E66B-4EF9-A7CD-68C17B3A7CDC}" srcOrd="3" destOrd="0" presId="urn:microsoft.com/office/officeart/2005/8/layout/vList6"/>
    <dgm:cxn modelId="{8CCD80F9-7D24-49D0-A6D1-DCB6C7F952FD}" type="presParOf" srcId="{B8413A7A-BA1D-45CB-A0A8-613AD084D0A7}" destId="{3335D8C2-F7ED-465D-A4A8-592E5A0F39F9}" srcOrd="4" destOrd="0" presId="urn:microsoft.com/office/officeart/2005/8/layout/vList6"/>
    <dgm:cxn modelId="{3CA9B10F-F9D4-4378-AF5A-E6CC515AD92A}" type="presParOf" srcId="{3335D8C2-F7ED-465D-A4A8-592E5A0F39F9}" destId="{09EDB878-8A5D-42F7-BDD9-33D3901AD6A9}" srcOrd="0" destOrd="0" presId="urn:microsoft.com/office/officeart/2005/8/layout/vList6"/>
    <dgm:cxn modelId="{C3E11819-1188-480F-8044-048D11B2318C}" type="presParOf" srcId="{3335D8C2-F7ED-465D-A4A8-592E5A0F39F9}" destId="{3753712D-39F4-44C1-B037-1DD1214BC72B}" srcOrd="1" destOrd="0" presId="urn:microsoft.com/office/officeart/2005/8/layout/vList6"/>
    <dgm:cxn modelId="{B5D99C4C-A139-4C53-A7FC-D4DBEA4FC06F}" type="presParOf" srcId="{B8413A7A-BA1D-45CB-A0A8-613AD084D0A7}" destId="{051EB1B9-F3D6-4CDD-901C-C9951CC7F763}" srcOrd="5" destOrd="0" presId="urn:microsoft.com/office/officeart/2005/8/layout/vList6"/>
    <dgm:cxn modelId="{C844F400-8D36-4956-A9D8-9D50C96AC4B2}" type="presParOf" srcId="{B8413A7A-BA1D-45CB-A0A8-613AD084D0A7}" destId="{4399DC7E-56B3-4EA5-BB5E-7923016869E5}" srcOrd="6" destOrd="0" presId="urn:microsoft.com/office/officeart/2005/8/layout/vList6"/>
    <dgm:cxn modelId="{CB082882-35A1-474B-9AE9-5F5964070E30}" type="presParOf" srcId="{4399DC7E-56B3-4EA5-BB5E-7923016869E5}" destId="{9AA0E258-EB41-4CEB-B057-F14813589BDF}" srcOrd="0" destOrd="0" presId="urn:microsoft.com/office/officeart/2005/8/layout/vList6"/>
    <dgm:cxn modelId="{4252BE68-2344-44DC-81D6-37475FA49E71}" type="presParOf" srcId="{4399DC7E-56B3-4EA5-BB5E-7923016869E5}" destId="{ADFE2F9F-D21F-40AF-8ED6-F3F2065A8FA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3EF97-A343-4D5B-9966-6F232678232F}">
      <dsp:nvSpPr>
        <dsp:cNvPr id="0" name=""/>
        <dsp:cNvSpPr/>
      </dsp:nvSpPr>
      <dsp:spPr>
        <a:xfrm>
          <a:off x="4615891" y="2834"/>
          <a:ext cx="6923836" cy="1243036"/>
        </a:xfrm>
        <a:prstGeom prst="rightArrow">
          <a:avLst>
            <a:gd name="adj1" fmla="val 75000"/>
            <a:gd name="adj2" fmla="val 50000"/>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bg-BG" sz="1600" kern="1200" dirty="0" smtClean="0"/>
            <a:t>Ускорено икономическо развитие на общината и диверсификация на икономическите дейности с прилагане на иновации и осигуряване на благоприятна бизнес среда.</a:t>
          </a:r>
          <a:endParaRPr lang="bg-BG" sz="1600" kern="1200" dirty="0"/>
        </a:p>
      </dsp:txBody>
      <dsp:txXfrm>
        <a:off x="4615891" y="158214"/>
        <a:ext cx="6457698" cy="932277"/>
      </dsp:txXfrm>
    </dsp:sp>
    <dsp:sp modelId="{C8723F09-A3B4-4DA3-8B53-8B095AFDE828}">
      <dsp:nvSpPr>
        <dsp:cNvPr id="0" name=""/>
        <dsp:cNvSpPr/>
      </dsp:nvSpPr>
      <dsp:spPr>
        <a:xfrm>
          <a:off x="0" y="2834"/>
          <a:ext cx="4615891" cy="1243036"/>
        </a:xfrm>
        <a:prstGeom prst="roundRect">
          <a:avLst/>
        </a:prstGeom>
        <a:gradFill rotWithShape="0">
          <a:gsLst>
            <a:gs pos="0">
              <a:schemeClr val="accent3">
                <a:hueOff val="0"/>
                <a:satOff val="0"/>
                <a:lumOff val="0"/>
                <a:alphaOff val="0"/>
                <a:tint val="62000"/>
                <a:hueMod val="94000"/>
                <a:satMod val="140000"/>
                <a:lumMod val="110000"/>
              </a:schemeClr>
            </a:gs>
            <a:gs pos="100000">
              <a:schemeClr val="accent3">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bg-BG" sz="3500" b="1" kern="1200" smtClean="0"/>
            <a:t>Стратегическа цел </a:t>
          </a:r>
          <a:r>
            <a:rPr lang="en-US" sz="3500" b="1" kern="1200" smtClean="0"/>
            <a:t>1</a:t>
          </a:r>
          <a:endParaRPr lang="bg-BG" sz="3500" kern="1200" dirty="0"/>
        </a:p>
      </dsp:txBody>
      <dsp:txXfrm>
        <a:off x="60680" y="63514"/>
        <a:ext cx="4494531" cy="1121676"/>
      </dsp:txXfrm>
    </dsp:sp>
    <dsp:sp modelId="{54010D50-0D95-4E2F-AD7B-5F74FBC7BC64}">
      <dsp:nvSpPr>
        <dsp:cNvPr id="0" name=""/>
        <dsp:cNvSpPr/>
      </dsp:nvSpPr>
      <dsp:spPr>
        <a:xfrm>
          <a:off x="4615891" y="1370174"/>
          <a:ext cx="6923836" cy="1243036"/>
        </a:xfrm>
        <a:prstGeom prst="rightArrow">
          <a:avLst>
            <a:gd name="adj1" fmla="val 75000"/>
            <a:gd name="adj2" fmla="val 50000"/>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bg-BG" sz="1600" kern="1200" dirty="0" smtClean="0"/>
            <a:t>Изграждане и рехабилитация на ефективна техническа инфраструктура за постигане на устойчиво развитие на града и селата, съхраняваща природните дадености с иновативна индустриална култура.</a:t>
          </a:r>
          <a:endParaRPr lang="bg-BG" sz="1600" kern="1200" dirty="0"/>
        </a:p>
      </dsp:txBody>
      <dsp:txXfrm>
        <a:off x="4615891" y="1525554"/>
        <a:ext cx="6457698" cy="932277"/>
      </dsp:txXfrm>
    </dsp:sp>
    <dsp:sp modelId="{C4CFD2BA-849D-4103-9774-B153C81A2088}">
      <dsp:nvSpPr>
        <dsp:cNvPr id="0" name=""/>
        <dsp:cNvSpPr/>
      </dsp:nvSpPr>
      <dsp:spPr>
        <a:xfrm>
          <a:off x="0" y="1370174"/>
          <a:ext cx="4615891" cy="1243036"/>
        </a:xfrm>
        <a:prstGeom prst="roundRect">
          <a:avLst/>
        </a:prstGeom>
        <a:gradFill rotWithShape="0">
          <a:gsLst>
            <a:gs pos="0">
              <a:schemeClr val="accent3">
                <a:hueOff val="0"/>
                <a:satOff val="0"/>
                <a:lumOff val="0"/>
                <a:alphaOff val="0"/>
                <a:tint val="62000"/>
                <a:hueMod val="94000"/>
                <a:satMod val="140000"/>
                <a:lumMod val="110000"/>
              </a:schemeClr>
            </a:gs>
            <a:gs pos="100000">
              <a:schemeClr val="accent3">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bg-BG" sz="3500" b="1" kern="1200" dirty="0" smtClean="0"/>
            <a:t>Стратегическа цел II</a:t>
          </a:r>
          <a:endParaRPr lang="bg-BG" sz="3500" kern="1200" dirty="0"/>
        </a:p>
      </dsp:txBody>
      <dsp:txXfrm>
        <a:off x="60680" y="1430854"/>
        <a:ext cx="4494531" cy="1121676"/>
      </dsp:txXfrm>
    </dsp:sp>
    <dsp:sp modelId="{3753712D-39F4-44C1-B037-1DD1214BC72B}">
      <dsp:nvSpPr>
        <dsp:cNvPr id="0" name=""/>
        <dsp:cNvSpPr/>
      </dsp:nvSpPr>
      <dsp:spPr>
        <a:xfrm>
          <a:off x="4615891" y="2737514"/>
          <a:ext cx="6923836" cy="1243036"/>
        </a:xfrm>
        <a:prstGeom prst="rightArrow">
          <a:avLst>
            <a:gd name="adj1" fmla="val 75000"/>
            <a:gd name="adj2" fmla="val 50000"/>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bg-BG" sz="1600" kern="1200" dirty="0" smtClean="0"/>
            <a:t>Осигуряване на благоприятна среда за развитие на човешките ресурси и подобряване качеството на живот чрез ефективни  мерки за насърчаване на образованието, масовия спорт и социалното включване.</a:t>
          </a:r>
          <a:endParaRPr lang="bg-BG" sz="1600" kern="1200" dirty="0"/>
        </a:p>
      </dsp:txBody>
      <dsp:txXfrm>
        <a:off x="4615891" y="2892894"/>
        <a:ext cx="6457698" cy="932277"/>
      </dsp:txXfrm>
    </dsp:sp>
    <dsp:sp modelId="{09EDB878-8A5D-42F7-BDD9-33D3901AD6A9}">
      <dsp:nvSpPr>
        <dsp:cNvPr id="0" name=""/>
        <dsp:cNvSpPr/>
      </dsp:nvSpPr>
      <dsp:spPr>
        <a:xfrm>
          <a:off x="0" y="2737514"/>
          <a:ext cx="4615891" cy="1243036"/>
        </a:xfrm>
        <a:prstGeom prst="roundRect">
          <a:avLst/>
        </a:prstGeom>
        <a:gradFill rotWithShape="0">
          <a:gsLst>
            <a:gs pos="0">
              <a:schemeClr val="accent3">
                <a:hueOff val="0"/>
                <a:satOff val="0"/>
                <a:lumOff val="0"/>
                <a:alphaOff val="0"/>
                <a:tint val="62000"/>
                <a:hueMod val="94000"/>
                <a:satMod val="140000"/>
                <a:lumMod val="110000"/>
              </a:schemeClr>
            </a:gs>
            <a:gs pos="100000">
              <a:schemeClr val="accent3">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bg-BG" sz="3500" b="1" kern="1200" dirty="0" smtClean="0"/>
            <a:t>Стратегическа цел III</a:t>
          </a:r>
          <a:endParaRPr lang="bg-BG" sz="3500" kern="1200" dirty="0"/>
        </a:p>
      </dsp:txBody>
      <dsp:txXfrm>
        <a:off x="60680" y="2798194"/>
        <a:ext cx="4494531" cy="1121676"/>
      </dsp:txXfrm>
    </dsp:sp>
    <dsp:sp modelId="{ADFE2F9F-D21F-40AF-8ED6-F3F2065A8FA6}">
      <dsp:nvSpPr>
        <dsp:cNvPr id="0" name=""/>
        <dsp:cNvSpPr/>
      </dsp:nvSpPr>
      <dsp:spPr>
        <a:xfrm>
          <a:off x="4617018" y="4104853"/>
          <a:ext cx="6917075" cy="1549506"/>
        </a:xfrm>
        <a:prstGeom prst="rightArrow">
          <a:avLst>
            <a:gd name="adj1" fmla="val 75000"/>
            <a:gd name="adj2" fmla="val 50000"/>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bg-BG" sz="1600" kern="1200" dirty="0" smtClean="0"/>
            <a:t>Модерно и устойчиво самоуправление за ускоряване социално-икономическото развитие на общината чрез качествено обслужване на бизнеса, на неговите  организации  и населението, подобряване на институционалната среда и административния капацитет.</a:t>
          </a:r>
          <a:endParaRPr lang="bg-BG" sz="1600" kern="1200" dirty="0"/>
        </a:p>
      </dsp:txBody>
      <dsp:txXfrm>
        <a:off x="4617018" y="4298541"/>
        <a:ext cx="6336010" cy="1162130"/>
      </dsp:txXfrm>
    </dsp:sp>
    <dsp:sp modelId="{9AA0E258-EB41-4CEB-B057-F14813589BDF}">
      <dsp:nvSpPr>
        <dsp:cNvPr id="0" name=""/>
        <dsp:cNvSpPr/>
      </dsp:nvSpPr>
      <dsp:spPr>
        <a:xfrm>
          <a:off x="5634" y="4258088"/>
          <a:ext cx="4611383" cy="1243036"/>
        </a:xfrm>
        <a:prstGeom prst="roundRect">
          <a:avLst/>
        </a:prstGeom>
        <a:gradFill rotWithShape="0">
          <a:gsLst>
            <a:gs pos="0">
              <a:schemeClr val="accent3">
                <a:hueOff val="0"/>
                <a:satOff val="0"/>
                <a:lumOff val="0"/>
                <a:alphaOff val="0"/>
                <a:tint val="62000"/>
                <a:hueMod val="94000"/>
                <a:satMod val="140000"/>
                <a:lumMod val="110000"/>
              </a:schemeClr>
            </a:gs>
            <a:gs pos="100000">
              <a:schemeClr val="accent3">
                <a:hueOff val="0"/>
                <a:satOff val="0"/>
                <a:lumOff val="0"/>
                <a:alphaOff val="0"/>
                <a:tint val="84000"/>
                <a:satMod val="1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bg-BG" sz="3500" b="1" kern="1200" smtClean="0"/>
            <a:t>Стратегическа цел IV</a:t>
          </a:r>
          <a:endParaRPr lang="bg-BG" sz="3500" kern="1200"/>
        </a:p>
      </dsp:txBody>
      <dsp:txXfrm>
        <a:off x="66314" y="4318768"/>
        <a:ext cx="4490023" cy="1121676"/>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E2C0177-1BB5-4E5C-BCAE-B1FD87E9ABD1}" type="datetimeFigureOut">
              <a:rPr lang="en-US" smtClean="0"/>
              <a:t>4/18/2022</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4A22DCB2-4BDE-4CAE-A549-65418B7C593F}" type="slidenum">
              <a:rPr lang="en-US" smtClean="0"/>
              <a:t>‹#›</a:t>
            </a:fld>
            <a:endParaRPr lang="en-US"/>
          </a:p>
        </p:txBody>
      </p:sp>
    </p:spTree>
    <p:extLst>
      <p:ext uri="{BB962C8B-B14F-4D97-AF65-F5344CB8AC3E}">
        <p14:creationId xmlns:p14="http://schemas.microsoft.com/office/powerpoint/2010/main" val="1203566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7720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A80F61AE-D61D-4C28-B70C-EC1EB0CD3214}" type="datetimeFigureOut">
              <a:rPr lang="en-US" smtClean="0"/>
              <a:t>4/18/2022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609232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718802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27132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2204263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01020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1504585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40523714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1789709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572264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F61AE-D61D-4C28-B70C-EC1EB0CD3214}" type="datetimeFigureOut">
              <a:rPr lang="en-US" smtClean="0"/>
              <a:t>4/18/2022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1591347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80F61AE-D61D-4C28-B70C-EC1EB0CD3214}" type="datetimeFigureOut">
              <a:rPr lang="en-US" smtClean="0"/>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615097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80F61AE-D61D-4C28-B70C-EC1EB0CD3214}" type="datetimeFigureOut">
              <a:rPr lang="en-US" smtClean="0"/>
              <a:t>4/18/2022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2861582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0F61AE-D61D-4C28-B70C-EC1EB0CD3214}" type="datetimeFigureOut">
              <a:rPr lang="en-US" smtClean="0"/>
              <a:t>4/18/2022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1324242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0F61AE-D61D-4C28-B70C-EC1EB0CD3214}" type="datetimeFigureOut">
              <a:rPr lang="en-US" smtClean="0"/>
              <a:t>4/18/2022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214430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0F61AE-D61D-4C28-B70C-EC1EB0CD3214}" type="datetimeFigureOut">
              <a:rPr lang="en-US" smtClean="0"/>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29120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0F61AE-D61D-4C28-B70C-EC1EB0CD3214}" type="datetimeFigureOut">
              <a:rPr lang="en-US" smtClean="0"/>
              <a:t>4/18/2022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3280D-FDAC-4393-AB7E-DA63672BFB52}" type="slidenum">
              <a:rPr lang="en-US" smtClean="0"/>
              <a:t>‹#›</a:t>
            </a:fld>
            <a:endParaRPr lang="en-US"/>
          </a:p>
        </p:txBody>
      </p:sp>
    </p:spTree>
    <p:extLst>
      <p:ext uri="{BB962C8B-B14F-4D97-AF65-F5344CB8AC3E}">
        <p14:creationId xmlns:p14="http://schemas.microsoft.com/office/powerpoint/2010/main" val="3354808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accent3">
            <a:tint val="40000"/>
            <a:hueOff val="0"/>
            <a:satOff val="0"/>
            <a:lumOff val="0"/>
          </a:schemeClr>
        </a:soli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80F61AE-D61D-4C28-B70C-EC1EB0CD3214}" type="datetimeFigureOut">
              <a:rPr lang="en-US" smtClean="0"/>
              <a:t>4/18/2022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253280D-FDAC-4393-AB7E-DA63672BFB52}" type="slidenum">
              <a:rPr lang="en-US" smtClean="0"/>
              <a:t>‹#›</a:t>
            </a:fld>
            <a:endParaRPr lang="en-US"/>
          </a:p>
        </p:txBody>
      </p:sp>
    </p:spTree>
    <p:extLst>
      <p:ext uri="{BB962C8B-B14F-4D97-AF65-F5344CB8AC3E}">
        <p14:creationId xmlns:p14="http://schemas.microsoft.com/office/powerpoint/2010/main" val="1771545662"/>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0333" y="-137160"/>
            <a:ext cx="10415935" cy="1138770"/>
          </a:xfrm>
          <a:noFill/>
        </p:spPr>
        <p:txBody>
          <a:bodyPr>
            <a:normAutofit/>
          </a:bodyPr>
          <a:lstStyle/>
          <a:p>
            <a:pPr algn="r"/>
            <a:r>
              <a:rPr lang="bg-BG" sz="2400" b="1" dirty="0" smtClean="0"/>
              <a:t>ОБЛАСТЕН СЪВЕТ ЗА РАЗВИТИЕ</a:t>
            </a:r>
            <a:r>
              <a:rPr lang="bg-BG" sz="2400" dirty="0" smtClean="0"/>
              <a:t/>
            </a:r>
            <a:br>
              <a:rPr lang="bg-BG" sz="2400" dirty="0" smtClean="0"/>
            </a:br>
            <a:r>
              <a:rPr lang="bg-BG" sz="1600" b="1" dirty="0" smtClean="0"/>
              <a:t>19.04.2022 г. Пазарджик</a:t>
            </a:r>
            <a:endParaRPr lang="en-US" sz="1600" b="1" dirty="0"/>
          </a:p>
        </p:txBody>
      </p:sp>
      <p:sp>
        <p:nvSpPr>
          <p:cNvPr id="3" name="Subtitle 2"/>
          <p:cNvSpPr>
            <a:spLocks noGrp="1"/>
          </p:cNvSpPr>
          <p:nvPr>
            <p:ph type="subTitle" idx="1"/>
          </p:nvPr>
        </p:nvSpPr>
        <p:spPr>
          <a:xfrm>
            <a:off x="665923" y="1557867"/>
            <a:ext cx="11388917" cy="5208693"/>
          </a:xfrm>
        </p:spPr>
        <p:txBody>
          <a:bodyPr>
            <a:normAutofit fontScale="92500" lnSpcReduction="20000"/>
          </a:bodyPr>
          <a:lstStyle/>
          <a:p>
            <a:pPr algn="ctr"/>
            <a:r>
              <a:rPr lang="bg-BG" sz="3600" b="1" dirty="0" smtClean="0"/>
              <a:t>ПЛАН ЗА ИНТЕГРИРАНО РАЗВИТИЕ  НА ОБЩИНА ПАЗАРДЖИК ЗА ПЕРИОДА 2021-2027г.</a:t>
            </a:r>
          </a:p>
          <a:p>
            <a:r>
              <a:rPr lang="bg-BG" b="1" dirty="0" smtClean="0"/>
              <a:t>Кратко </a:t>
            </a:r>
            <a:r>
              <a:rPr lang="bg-BG" b="1" dirty="0" smtClean="0"/>
              <a:t>описание на документа по основните части </a:t>
            </a:r>
          </a:p>
          <a:p>
            <a:pPr marL="342900" indent="-342900">
              <a:buFont typeface="Arial" panose="020B0604020202020204" pitchFamily="34" charset="0"/>
              <a:buChar char="•"/>
            </a:pPr>
            <a:r>
              <a:rPr lang="bg-BG" dirty="0"/>
              <a:t>ТЕРИТОРИАЛЕН ОБХВАТ И АНАЛИЗ НА ИКОНОМИЧЕСКОТО, СОЦИАЛНОТО И ЕКОЛОГИЧНОТО СЪСТОЯНИЕ, НУЖДИТЕ И ПОТЕНЦИАЛИТЕ ЗА РАЗВИТИЕ НА ОБЩИНА ПАЗАРДЖИК</a:t>
            </a:r>
            <a:r>
              <a:rPr lang="bg-BG" dirty="0" smtClean="0"/>
              <a:t>;</a:t>
            </a:r>
          </a:p>
          <a:p>
            <a:pPr marL="342900" indent="-342900">
              <a:buFont typeface="Arial" panose="020B0604020202020204" pitchFamily="34" charset="0"/>
              <a:buChar char="•"/>
            </a:pPr>
            <a:r>
              <a:rPr lang="bg-BG" dirty="0"/>
              <a:t>ЦЕЛИ И ПРИОРИТЕТИ ЗА РАЗВИТИЕ НА ОБЩИНА ПАЗАРДЖИК ЗА ПЕРИОДА 2021 - 2027 г</a:t>
            </a:r>
            <a:r>
              <a:rPr lang="bg-BG" dirty="0" smtClean="0"/>
              <a:t>.;</a:t>
            </a:r>
          </a:p>
          <a:p>
            <a:pPr marL="342900" indent="-342900">
              <a:buFont typeface="Arial" panose="020B0604020202020204" pitchFamily="34" charset="0"/>
              <a:buChar char="•"/>
            </a:pPr>
            <a:r>
              <a:rPr lang="bg-BG" dirty="0"/>
              <a:t>ОПИСАНИЕ НА КОМУНИКАЦИОННАТА СТРАТЕГИЯ ПРИ ПОДГОТОВКАТА И ИЗПЪЛНЕНИЕТО НА ПИРО</a:t>
            </a:r>
            <a:r>
              <a:rPr lang="bg-BG" dirty="0" smtClean="0"/>
              <a:t>;</a:t>
            </a:r>
          </a:p>
          <a:p>
            <a:pPr marL="342900" indent="-342900">
              <a:buFont typeface="Arial" panose="020B0604020202020204" pitchFamily="34" charset="0"/>
              <a:buChar char="•"/>
            </a:pPr>
            <a:r>
              <a:rPr lang="bg-BG" dirty="0"/>
              <a:t>ОПРЕДЕЛЯНЕ НА ЗОНИ ЗА ВЪЗДЕЙСТВИЕ</a:t>
            </a:r>
            <a:r>
              <a:rPr lang="bg-BG" dirty="0" smtClean="0"/>
              <a:t>;</a:t>
            </a:r>
          </a:p>
          <a:p>
            <a:pPr marL="342900" indent="-342900">
              <a:buFont typeface="Arial" panose="020B0604020202020204" pitchFamily="34" charset="0"/>
              <a:buChar char="•"/>
            </a:pPr>
            <a:r>
              <a:rPr lang="bg-BG" dirty="0"/>
              <a:t>ПРОГРАМА ЗА РЕАЛИЗАЦИЯ НА ПИРО</a:t>
            </a:r>
            <a:r>
              <a:rPr lang="bg-BG" dirty="0" smtClean="0"/>
              <a:t>;</a:t>
            </a:r>
          </a:p>
          <a:p>
            <a:pPr marL="342900" indent="-342900">
              <a:buFont typeface="Arial" panose="020B0604020202020204" pitchFamily="34" charset="0"/>
              <a:buChar char="•"/>
            </a:pPr>
            <a:r>
              <a:rPr lang="bg-BG" dirty="0"/>
              <a:t>МЕРКИ ЗА ОГРАНИЧАВАНЕ ИЗМЕНЕНИЕТО НА КЛИМАТА</a:t>
            </a:r>
            <a:r>
              <a:rPr lang="bg-BG" dirty="0" smtClean="0"/>
              <a:t>;</a:t>
            </a:r>
          </a:p>
          <a:p>
            <a:pPr marL="342900" indent="-342900">
              <a:buFont typeface="Arial" panose="020B0604020202020204" pitchFamily="34" charset="0"/>
              <a:buChar char="•"/>
            </a:pPr>
            <a:r>
              <a:rPr lang="bg-BG" dirty="0"/>
              <a:t>НЕОБХОДИМИ ДЕЙСТВИЯ И ИНДИКАТОРИ ЗА НАБЛЮДЕНИЕ И ОЦЕНКА НА ПИРО ПАЗАРДЖИК</a:t>
            </a:r>
          </a:p>
          <a:p>
            <a:endParaRPr lang="bg-BG" dirty="0" smtClean="0"/>
          </a:p>
          <a:p>
            <a:endParaRPr lang="bg-BG" dirty="0"/>
          </a:p>
          <a:p>
            <a:endParaRPr lang="bg-BG" dirty="0"/>
          </a:p>
          <a:p>
            <a:endParaRPr lang="bg-BG" dirty="0"/>
          </a:p>
          <a:p>
            <a:endParaRPr lang="bg-BG" dirty="0"/>
          </a:p>
          <a:p>
            <a:endParaRPr lang="bg-BG" dirty="0"/>
          </a:p>
          <a:p>
            <a:endParaRPr lang="bg-BG" dirty="0" smtClean="0"/>
          </a:p>
          <a:p>
            <a:endParaRPr lang="bg-BG" dirty="0"/>
          </a:p>
          <a:p>
            <a:endParaRPr lang="en-US" b="1" dirty="0"/>
          </a:p>
        </p:txBody>
      </p:sp>
      <p:pic>
        <p:nvPicPr>
          <p:cNvPr id="4" name="Picture 3"/>
          <p:cNvPicPr>
            <a:picLocks noChangeAspect="1"/>
          </p:cNvPicPr>
          <p:nvPr/>
        </p:nvPicPr>
        <p:blipFill>
          <a:blip r:embed="rId2"/>
          <a:stretch>
            <a:fillRect/>
          </a:stretch>
        </p:blipFill>
        <p:spPr>
          <a:xfrm>
            <a:off x="256370" y="143935"/>
            <a:ext cx="1005163" cy="1315970"/>
          </a:xfrm>
          <a:prstGeom prst="rect">
            <a:avLst/>
          </a:prstGeom>
        </p:spPr>
      </p:pic>
    </p:spTree>
    <p:extLst>
      <p:ext uri="{BB962C8B-B14F-4D97-AF65-F5344CB8AC3E}">
        <p14:creationId xmlns:p14="http://schemas.microsoft.com/office/powerpoint/2010/main" val="16066873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9830" y="0"/>
            <a:ext cx="9470946" cy="846908"/>
          </a:xfrm>
        </p:spPr>
        <p:txBody>
          <a:bodyPr>
            <a:normAutofit fontScale="92500"/>
          </a:bodyPr>
          <a:lstStyle/>
          <a:p>
            <a:pPr marL="0" indent="0">
              <a:buNone/>
            </a:pPr>
            <a:r>
              <a:rPr lang="ru-RU" sz="2800" b="1" u="sng" dirty="0" smtClean="0"/>
              <a:t>Цели </a:t>
            </a:r>
            <a:r>
              <a:rPr lang="ru-RU" sz="2800" b="1" u="sng" dirty="0"/>
              <a:t>и приоритети за развитие за периода </a:t>
            </a:r>
            <a:r>
              <a:rPr lang="ru-RU" sz="2800" b="1" u="sng" dirty="0" smtClean="0"/>
              <a:t>2021-2027г.</a:t>
            </a:r>
            <a:endParaRPr lang="en-US" sz="2800" b="1" u="sng" dirty="0"/>
          </a:p>
        </p:txBody>
      </p:sp>
      <p:graphicFrame>
        <p:nvGraphicFramePr>
          <p:cNvPr id="8" name="Diagram 7"/>
          <p:cNvGraphicFramePr/>
          <p:nvPr>
            <p:extLst>
              <p:ext uri="{D42A27DB-BD31-4B8C-83A1-F6EECF244321}">
                <p14:modId xmlns:p14="http://schemas.microsoft.com/office/powerpoint/2010/main" val="1056564576"/>
              </p:ext>
            </p:extLst>
          </p:nvPr>
        </p:nvGraphicFramePr>
        <p:xfrm>
          <a:off x="173736" y="1035435"/>
          <a:ext cx="11539728" cy="5657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426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185852"/>
            <a:ext cx="10680474" cy="3808548"/>
          </a:xfrm>
        </p:spPr>
        <p:txBody>
          <a:bodyPr>
            <a:normAutofit/>
          </a:bodyPr>
          <a:lstStyle/>
          <a:p>
            <a:pPr algn="just"/>
            <a:r>
              <a:rPr lang="bg-BG" sz="1800" dirty="0" smtClean="0">
                <a:solidFill>
                  <a:schemeClr val="bg2"/>
                </a:solidFill>
              </a:rPr>
              <a:t>Основните </a:t>
            </a:r>
            <a:r>
              <a:rPr lang="bg-BG" sz="1800" dirty="0">
                <a:solidFill>
                  <a:schemeClr val="bg2"/>
                </a:solidFill>
              </a:rPr>
              <a:t>принципи на комуникационната стратегия са: публичност и създаване на условия за провеждане на дебат; предоставяне на балансирана и обективна информация на целевата аудитория; осигуряване на възможност гражданите да изразяват своите очаквания и предложения; изграждане на съпричастност в населението и структурите на гражданското общество към проблемите на общината и мотивирането им за участие в нейното управление; </a:t>
            </a:r>
            <a:br>
              <a:rPr lang="bg-BG" sz="1800" dirty="0">
                <a:solidFill>
                  <a:schemeClr val="bg2"/>
                </a:solidFill>
              </a:rPr>
            </a:br>
            <a:r>
              <a:rPr lang="bg-BG" sz="1800" dirty="0" smtClean="0">
                <a:solidFill>
                  <a:schemeClr val="bg2"/>
                </a:solidFill>
              </a:rPr>
              <a:t/>
            </a:r>
            <a:br>
              <a:rPr lang="bg-BG" sz="1800" dirty="0" smtClean="0">
                <a:solidFill>
                  <a:schemeClr val="bg2"/>
                </a:solidFill>
              </a:rPr>
            </a:br>
            <a:r>
              <a:rPr lang="bg-BG" sz="1800" dirty="0" smtClean="0">
                <a:solidFill>
                  <a:schemeClr val="bg2"/>
                </a:solidFill>
              </a:rPr>
              <a:t/>
            </a:r>
            <a:br>
              <a:rPr lang="bg-BG" sz="1800" dirty="0" smtClean="0">
                <a:solidFill>
                  <a:schemeClr val="bg2"/>
                </a:solidFill>
              </a:rPr>
            </a:br>
            <a:r>
              <a:rPr lang="bg-BG" sz="1800" dirty="0" smtClean="0">
                <a:solidFill>
                  <a:schemeClr val="bg2"/>
                </a:solidFill>
              </a:rPr>
              <a:t>Формите </a:t>
            </a:r>
            <a:r>
              <a:rPr lang="bg-BG" sz="1800" dirty="0">
                <a:solidFill>
                  <a:schemeClr val="bg2"/>
                </a:solidFill>
              </a:rPr>
              <a:t>на комуникация при осъществяване на комуникационната стратегия са публични дискусии, презентации, фокус-групи, печатни материали, а основни комуникационни канали са интернет -страницата на общината </a:t>
            </a:r>
            <a:r>
              <a:rPr lang="bg-BG" sz="1800" dirty="0" smtClean="0">
                <a:solidFill>
                  <a:schemeClr val="bg2"/>
                </a:solidFill>
              </a:rPr>
              <a:t>и</a:t>
            </a:r>
            <a:br>
              <a:rPr lang="bg-BG" sz="1800" dirty="0" smtClean="0">
                <a:solidFill>
                  <a:schemeClr val="bg2"/>
                </a:solidFill>
              </a:rPr>
            </a:br>
            <a:r>
              <a:rPr lang="bg-BG" sz="1800" dirty="0" smtClean="0">
                <a:solidFill>
                  <a:schemeClr val="bg2"/>
                </a:solidFill>
              </a:rPr>
              <a:t>регионалните медии.</a:t>
            </a:r>
            <a:endParaRPr lang="en-US" sz="1800" dirty="0">
              <a:solidFill>
                <a:schemeClr val="bg2"/>
              </a:solidFill>
            </a:endParaRPr>
          </a:p>
        </p:txBody>
      </p:sp>
      <p:sp>
        <p:nvSpPr>
          <p:cNvPr id="3" name="Content Placeholder 2"/>
          <p:cNvSpPr>
            <a:spLocks noGrp="1"/>
          </p:cNvSpPr>
          <p:nvPr>
            <p:ph idx="1"/>
          </p:nvPr>
        </p:nvSpPr>
        <p:spPr>
          <a:xfrm>
            <a:off x="677333" y="881711"/>
            <a:ext cx="10796057" cy="1195251"/>
          </a:xfrm>
        </p:spPr>
        <p:txBody>
          <a:bodyPr>
            <a:normAutofit lnSpcReduction="10000"/>
          </a:bodyPr>
          <a:lstStyle/>
          <a:p>
            <a:pPr marL="0" indent="0" algn="just">
              <a:buNone/>
            </a:pPr>
            <a:r>
              <a:rPr lang="ru-RU" b="1" u="sng" dirty="0"/>
              <a:t>Описание на комуникационната стратегия, на партньорите и заинтересованите страни и формите на участие в подготовката и изпълнението на ПИРО при спазване на принципите за партньорство и осигуряване на информация и публичност </a:t>
            </a:r>
            <a:endParaRPr lang="en-US" b="1" u="sng" dirty="0"/>
          </a:p>
        </p:txBody>
      </p:sp>
    </p:spTree>
    <p:extLst>
      <p:ext uri="{BB962C8B-B14F-4D97-AF65-F5344CB8AC3E}">
        <p14:creationId xmlns:p14="http://schemas.microsoft.com/office/powerpoint/2010/main" val="1207225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542" y="550355"/>
            <a:ext cx="10680474" cy="4174309"/>
          </a:xfrm>
        </p:spPr>
        <p:txBody>
          <a:bodyPr>
            <a:normAutofit/>
          </a:bodyPr>
          <a:lstStyle/>
          <a:p>
            <a:r>
              <a:rPr lang="bg-BG" sz="1500" b="1" dirty="0" smtClean="0">
                <a:solidFill>
                  <a:schemeClr val="bg2"/>
                </a:solidFill>
              </a:rPr>
              <a:t>В </a:t>
            </a:r>
            <a:r>
              <a:rPr lang="bg-BG" sz="1500" b="1" dirty="0">
                <a:solidFill>
                  <a:schemeClr val="bg2"/>
                </a:solidFill>
              </a:rPr>
              <a:t>ПИРО Пазарджик са определени 3 зони за прилагане на интегриран подход за удовлетворяване на идентифицирани нужди</a:t>
            </a:r>
            <a:r>
              <a:rPr lang="bg-BG" sz="1500" dirty="0">
                <a:solidFill>
                  <a:schemeClr val="bg2"/>
                </a:solidFill>
              </a:rPr>
              <a:t>, </a:t>
            </a:r>
            <a:r>
              <a:rPr lang="bg-BG" sz="1500" b="1" dirty="0">
                <a:solidFill>
                  <a:schemeClr val="bg2"/>
                </a:solidFill>
              </a:rPr>
              <a:t>съчетани с подкрепа на потенциалите за развитие, както следва</a:t>
            </a:r>
            <a:r>
              <a:rPr lang="bg-BG" sz="1500" dirty="0">
                <a:solidFill>
                  <a:schemeClr val="bg2"/>
                </a:solidFill>
              </a:rPr>
              <a:t>:</a:t>
            </a:r>
            <a:br>
              <a:rPr lang="bg-BG" sz="1500" dirty="0">
                <a:solidFill>
                  <a:schemeClr val="bg2"/>
                </a:solidFill>
              </a:rPr>
            </a:br>
            <a:r>
              <a:rPr lang="bg-BG" sz="1500" dirty="0" smtClean="0">
                <a:solidFill>
                  <a:schemeClr val="bg2"/>
                </a:solidFill>
              </a:rPr>
              <a:t/>
            </a:r>
            <a:br>
              <a:rPr lang="bg-BG" sz="1500" dirty="0" smtClean="0">
                <a:solidFill>
                  <a:schemeClr val="bg2"/>
                </a:solidFill>
              </a:rPr>
            </a:br>
            <a:r>
              <a:rPr lang="bg-BG" sz="1500" b="1" dirty="0" smtClean="0">
                <a:solidFill>
                  <a:schemeClr val="bg2"/>
                </a:solidFill>
              </a:rPr>
              <a:t>Градска </a:t>
            </a:r>
            <a:r>
              <a:rPr lang="bg-BG" sz="1500" b="1" dirty="0">
                <a:solidFill>
                  <a:schemeClr val="bg2"/>
                </a:solidFill>
              </a:rPr>
              <a:t>зона за въздействие</a:t>
            </a:r>
            <a:r>
              <a:rPr lang="bg-BG" sz="1500" dirty="0">
                <a:solidFill>
                  <a:schemeClr val="bg2"/>
                </a:solidFill>
              </a:rPr>
              <a:t>, с оцветени в оранжев цвят локации за въздействие </a:t>
            </a:r>
            <a:br>
              <a:rPr lang="bg-BG" sz="1500" dirty="0">
                <a:solidFill>
                  <a:schemeClr val="bg2"/>
                </a:solidFill>
              </a:rPr>
            </a:br>
            <a:r>
              <a:rPr lang="bg-BG" sz="1500" b="1" dirty="0">
                <a:solidFill>
                  <a:schemeClr val="bg2"/>
                </a:solidFill>
              </a:rPr>
              <a:t>Зона за икономическо развитие</a:t>
            </a:r>
            <a:r>
              <a:rPr lang="bg-BG" sz="1500" dirty="0">
                <a:solidFill>
                  <a:schemeClr val="bg2"/>
                </a:solidFill>
              </a:rPr>
              <a:t>, с оцветени в лилав цвят локации за </a:t>
            </a:r>
            <a:r>
              <a:rPr lang="bg-BG" sz="1500" dirty="0" smtClean="0">
                <a:solidFill>
                  <a:schemeClr val="bg2"/>
                </a:solidFill>
              </a:rPr>
              <a:t>въздействие</a:t>
            </a:r>
            <a:r>
              <a:rPr lang="bg-BG" sz="1500" dirty="0">
                <a:solidFill>
                  <a:schemeClr val="bg2"/>
                </a:solidFill>
              </a:rPr>
              <a:t/>
            </a:r>
            <a:br>
              <a:rPr lang="bg-BG" sz="1500" dirty="0">
                <a:solidFill>
                  <a:schemeClr val="bg2"/>
                </a:solidFill>
              </a:rPr>
            </a:br>
            <a:r>
              <a:rPr lang="bg-BG" sz="1500" b="1" dirty="0">
                <a:solidFill>
                  <a:schemeClr val="bg2"/>
                </a:solidFill>
              </a:rPr>
              <a:t>Зелена зона</a:t>
            </a:r>
            <a:r>
              <a:rPr lang="bg-BG" sz="1500" dirty="0">
                <a:solidFill>
                  <a:schemeClr val="bg2"/>
                </a:solidFill>
              </a:rPr>
              <a:t>, с оцветени в зелен цвят локации за </a:t>
            </a:r>
            <a:r>
              <a:rPr lang="bg-BG" sz="1500" dirty="0" smtClean="0">
                <a:solidFill>
                  <a:schemeClr val="bg2"/>
                </a:solidFill>
              </a:rPr>
              <a:t>въздействие</a:t>
            </a:r>
            <a:r>
              <a:rPr lang="bg-BG" sz="1800" dirty="0" smtClean="0">
                <a:solidFill>
                  <a:schemeClr val="bg2"/>
                </a:solidFill>
              </a:rPr>
              <a:t/>
            </a:r>
            <a:br>
              <a:rPr lang="bg-BG" sz="1800" dirty="0" smtClean="0">
                <a:solidFill>
                  <a:schemeClr val="bg2"/>
                </a:solidFill>
              </a:rPr>
            </a:br>
            <a:r>
              <a:rPr lang="bg-BG" sz="1800" dirty="0"/>
              <a:t/>
            </a:r>
            <a:br>
              <a:rPr lang="bg-BG" sz="1800" dirty="0"/>
            </a:br>
            <a:endParaRPr lang="en-US" sz="1800" dirty="0"/>
          </a:p>
        </p:txBody>
      </p:sp>
      <p:sp>
        <p:nvSpPr>
          <p:cNvPr id="3" name="Content Placeholder 2"/>
          <p:cNvSpPr>
            <a:spLocks noGrp="1"/>
          </p:cNvSpPr>
          <p:nvPr>
            <p:ph idx="1"/>
          </p:nvPr>
        </p:nvSpPr>
        <p:spPr>
          <a:xfrm>
            <a:off x="684211" y="374470"/>
            <a:ext cx="10610805" cy="1227908"/>
          </a:xfrm>
        </p:spPr>
        <p:txBody>
          <a:bodyPr>
            <a:normAutofit/>
          </a:bodyPr>
          <a:lstStyle/>
          <a:p>
            <a:pPr marL="0" indent="0">
              <a:buNone/>
            </a:pPr>
            <a:r>
              <a:rPr lang="ru-RU" b="1" u="sng" dirty="0"/>
              <a:t>Определяне на зони за прилагане на интегриран подход за удовлетворяване на идентифицираните нужди и за подкрепа на потенциалите за развитие и на възможностите за сътрудничество с други </a:t>
            </a:r>
            <a:r>
              <a:rPr lang="ru-RU" b="1" u="sng" dirty="0" smtClean="0"/>
              <a:t>общини</a:t>
            </a:r>
            <a:endParaRPr lang="en-US" b="1" u="sng" dirty="0"/>
          </a:p>
        </p:txBody>
      </p:sp>
      <p:pic>
        <p:nvPicPr>
          <p:cNvPr id="4" name="Картина 1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6678" y="3171910"/>
            <a:ext cx="5411790" cy="3370494"/>
          </a:xfrm>
          <a:prstGeom prst="rect">
            <a:avLst/>
          </a:prstGeom>
          <a:noFill/>
          <a:ln>
            <a:noFill/>
          </a:ln>
        </p:spPr>
      </p:pic>
    </p:spTree>
    <p:extLst>
      <p:ext uri="{BB962C8B-B14F-4D97-AF65-F5344CB8AC3E}">
        <p14:creationId xmlns:p14="http://schemas.microsoft.com/office/powerpoint/2010/main" val="1377554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980" y="1681329"/>
            <a:ext cx="10680474" cy="4750816"/>
          </a:xfrm>
        </p:spPr>
        <p:txBody>
          <a:bodyPr>
            <a:normAutofit fontScale="90000"/>
          </a:bodyPr>
          <a:lstStyle/>
          <a:p>
            <a:r>
              <a:rPr lang="bg-BG" sz="1700" b="1" dirty="0">
                <a:solidFill>
                  <a:schemeClr val="bg2"/>
                </a:solidFill>
              </a:rPr>
              <a:t>Основни структурни елементи на Програмата за реализация на ПИРО са мерките и проектните идеи по съответните приоритети на плана.</a:t>
            </a:r>
            <a:br>
              <a:rPr lang="bg-BG" sz="1700" b="1" dirty="0">
                <a:solidFill>
                  <a:schemeClr val="bg2"/>
                </a:solidFill>
              </a:rPr>
            </a:br>
            <a:r>
              <a:rPr lang="bg-BG" sz="1600" b="1" dirty="0">
                <a:solidFill>
                  <a:schemeClr val="bg2"/>
                </a:solidFill>
              </a:rPr>
              <a:t/>
            </a:r>
            <a:br>
              <a:rPr lang="bg-BG" sz="1600" b="1" dirty="0">
                <a:solidFill>
                  <a:schemeClr val="bg2"/>
                </a:solidFill>
              </a:rPr>
            </a:br>
            <a:r>
              <a:rPr lang="bg-BG" sz="1700" b="1" dirty="0">
                <a:solidFill>
                  <a:schemeClr val="bg2"/>
                </a:solidFill>
              </a:rPr>
              <a:t>Значими проектни идеи заложени в Програмата за реализация на ПИРО Пазарджик:</a:t>
            </a:r>
            <a:br>
              <a:rPr lang="bg-BG" sz="1700" b="1" dirty="0">
                <a:solidFill>
                  <a:schemeClr val="bg2"/>
                </a:solidFill>
              </a:rPr>
            </a:br>
            <a:r>
              <a:rPr lang="bg-BG" sz="1700" b="1" dirty="0" smtClean="0">
                <a:solidFill>
                  <a:schemeClr val="bg2"/>
                </a:solidFill>
              </a:rPr>
              <a:t/>
            </a:r>
            <a:br>
              <a:rPr lang="bg-BG" sz="1700" b="1" dirty="0" smtClean="0">
                <a:solidFill>
                  <a:schemeClr val="bg2"/>
                </a:solidFill>
              </a:rPr>
            </a:br>
            <a:r>
              <a:rPr lang="bg-BG" sz="1700" b="1" dirty="0" smtClean="0">
                <a:solidFill>
                  <a:schemeClr val="bg2"/>
                </a:solidFill>
              </a:rPr>
              <a:t>Изграждане </a:t>
            </a:r>
            <a:r>
              <a:rPr lang="bg-BG" sz="1700" b="1" dirty="0">
                <a:solidFill>
                  <a:schemeClr val="bg2"/>
                </a:solidFill>
              </a:rPr>
              <a:t>на западен обходен път на гр. Пазарджик</a:t>
            </a:r>
            <a:r>
              <a:rPr lang="bg-BG" sz="1700" b="1" dirty="0" smtClean="0">
                <a:solidFill>
                  <a:schemeClr val="bg2"/>
                </a:solidFill>
              </a:rPr>
              <a:t>;</a:t>
            </a:r>
            <a:r>
              <a:rPr lang="bg-BG" sz="1700" b="1" dirty="0">
                <a:solidFill>
                  <a:schemeClr val="bg2"/>
                </a:solidFill>
              </a:rPr>
              <a:t/>
            </a:r>
            <a:br>
              <a:rPr lang="bg-BG" sz="1700" b="1" dirty="0">
                <a:solidFill>
                  <a:schemeClr val="bg2"/>
                </a:solidFill>
              </a:rPr>
            </a:br>
            <a:r>
              <a:rPr lang="bg-BG" sz="1700" b="1" dirty="0">
                <a:solidFill>
                  <a:schemeClr val="bg2"/>
                </a:solidFill>
              </a:rPr>
              <a:t>Проект за проектиране и изграждане на източен обходен път от Главен път I-8 до Второкласен път II – 37</a:t>
            </a:r>
            <a:r>
              <a:rPr lang="bg-BG" sz="1700" b="1" dirty="0" smtClean="0">
                <a:solidFill>
                  <a:schemeClr val="bg2"/>
                </a:solidFill>
              </a:rPr>
              <a:t>;</a:t>
            </a:r>
            <a:r>
              <a:rPr lang="bg-BG" sz="1700" b="1" dirty="0">
                <a:solidFill>
                  <a:schemeClr val="bg2"/>
                </a:solidFill>
              </a:rPr>
              <a:t/>
            </a:r>
            <a:br>
              <a:rPr lang="bg-BG" sz="1700" b="1" dirty="0">
                <a:solidFill>
                  <a:schemeClr val="bg2"/>
                </a:solidFill>
              </a:rPr>
            </a:br>
            <a:r>
              <a:rPr lang="bg-BG" sz="1700" b="1" dirty="0">
                <a:solidFill>
                  <a:schemeClr val="bg2"/>
                </a:solidFill>
              </a:rPr>
              <a:t>Изграждане на ново мостово съоръжение над река Марица за връзка на Южен обходен път част от Главен път I-8</a:t>
            </a:r>
            <a:r>
              <a:rPr lang="bg-BG" sz="1700" b="1" dirty="0" smtClean="0">
                <a:solidFill>
                  <a:schemeClr val="bg2"/>
                </a:solidFill>
              </a:rPr>
              <a:t>;</a:t>
            </a:r>
            <a:r>
              <a:rPr lang="bg-BG" sz="1700" b="1" dirty="0">
                <a:solidFill>
                  <a:schemeClr val="bg2"/>
                </a:solidFill>
              </a:rPr>
              <a:t/>
            </a:r>
            <a:br>
              <a:rPr lang="bg-BG" sz="1700" b="1" dirty="0">
                <a:solidFill>
                  <a:schemeClr val="bg2"/>
                </a:solidFill>
              </a:rPr>
            </a:br>
            <a:r>
              <a:rPr lang="bg-BG" sz="1700" b="1" dirty="0">
                <a:solidFill>
                  <a:schemeClr val="bg2"/>
                </a:solidFill>
              </a:rPr>
              <a:t>Подобряване качеството на атмосферния въздух на територията на общинаПазарджик чрез подмяна на отоплителни уреди на твърдо гориво с екологични алтернативи</a:t>
            </a:r>
            <a:r>
              <a:rPr lang="bg-BG" sz="1700" b="1" dirty="0" smtClean="0">
                <a:solidFill>
                  <a:schemeClr val="bg2"/>
                </a:solidFill>
              </a:rPr>
              <a:t>;</a:t>
            </a:r>
            <a:r>
              <a:rPr lang="bg-BG" sz="1700" b="1" dirty="0">
                <a:solidFill>
                  <a:schemeClr val="bg2"/>
                </a:solidFill>
              </a:rPr>
              <a:t/>
            </a:r>
            <a:br>
              <a:rPr lang="bg-BG" sz="1700" b="1" dirty="0">
                <a:solidFill>
                  <a:schemeClr val="bg2"/>
                </a:solidFill>
              </a:rPr>
            </a:br>
            <a:r>
              <a:rPr lang="bg-BG" sz="1700" b="1" dirty="0">
                <a:solidFill>
                  <a:schemeClr val="bg2"/>
                </a:solidFill>
              </a:rPr>
              <a:t>Прилагане на мерки за енергийна ефективност в административни и жилищни </a:t>
            </a:r>
            <a:r>
              <a:rPr lang="bg-BG" sz="1700" b="1" dirty="0" smtClean="0">
                <a:solidFill>
                  <a:schemeClr val="bg2"/>
                </a:solidFill>
              </a:rPr>
              <a:t>сгради.</a:t>
            </a:r>
            <a:r>
              <a:rPr lang="en-US" sz="1700" b="1" dirty="0">
                <a:solidFill>
                  <a:schemeClr val="bg2"/>
                </a:solidFill>
              </a:rPr>
              <a:t/>
            </a:r>
            <a:br>
              <a:rPr lang="en-US" sz="1700" b="1" dirty="0">
                <a:solidFill>
                  <a:schemeClr val="bg2"/>
                </a:solidFill>
              </a:rPr>
            </a:br>
            <a:r>
              <a:rPr lang="bg-BG" sz="1700" b="1" dirty="0">
                <a:solidFill>
                  <a:schemeClr val="bg2"/>
                </a:solidFill>
              </a:rPr>
              <a:t/>
            </a:r>
            <a:br>
              <a:rPr lang="bg-BG" sz="1700" b="1" dirty="0">
                <a:solidFill>
                  <a:schemeClr val="bg2"/>
                </a:solidFill>
              </a:rPr>
            </a:br>
            <a:r>
              <a:rPr lang="bg-BG" sz="1700" b="1" dirty="0">
                <a:solidFill>
                  <a:schemeClr val="bg2"/>
                </a:solidFill>
              </a:rPr>
              <a:t>Пълният списък с проектни идеи включени в ПИРО е обособен в Приложение 1 към ПИРО и може да бъде разгледан на интернет страницата на Община Пазарджик на адрес: </a:t>
            </a:r>
            <a:r>
              <a:rPr lang="en-US" sz="1700" b="1" dirty="0">
                <a:solidFill>
                  <a:schemeClr val="bg2"/>
                </a:solidFill>
              </a:rPr>
              <a:t/>
            </a:r>
            <a:br>
              <a:rPr lang="en-US" sz="1700" b="1" dirty="0">
                <a:solidFill>
                  <a:schemeClr val="bg2"/>
                </a:solidFill>
              </a:rPr>
            </a:br>
            <a:r>
              <a:rPr lang="en-US" sz="1700" b="1" dirty="0">
                <a:solidFill>
                  <a:schemeClr val="bg2"/>
                </a:solidFill>
              </a:rPr>
              <a:t/>
            </a:r>
            <a:br>
              <a:rPr lang="en-US" sz="1700" b="1" dirty="0">
                <a:solidFill>
                  <a:schemeClr val="bg2"/>
                </a:solidFill>
              </a:rPr>
            </a:br>
            <a:r>
              <a:rPr lang="bg-BG" sz="1600" b="1" dirty="0" smtClean="0">
                <a:solidFill>
                  <a:schemeClr val="bg2"/>
                </a:solidFill>
              </a:rPr>
              <a:t/>
            </a:r>
            <a:br>
              <a:rPr lang="bg-BG" sz="1600" b="1" dirty="0" smtClean="0">
                <a:solidFill>
                  <a:schemeClr val="bg2"/>
                </a:solidFill>
              </a:rPr>
            </a:br>
            <a:r>
              <a:rPr lang="en-US" sz="1600" b="1" dirty="0" smtClean="0">
                <a:solidFill>
                  <a:schemeClr val="bg2"/>
                </a:solidFill>
              </a:rPr>
              <a:t>                                           </a:t>
            </a:r>
            <a:r>
              <a:rPr lang="bg-BG" sz="1600" cap="none" dirty="0" smtClean="0">
                <a:solidFill>
                  <a:schemeClr val="bg2"/>
                </a:solidFill>
              </a:rPr>
              <a:t>https://pazardzhik.bg/bg/plan-za-integrirano-razvitie-na-obshtina-pazardzhik-2021-2027-g</a:t>
            </a:r>
            <a:r>
              <a:rPr lang="bg-BG" sz="1600" dirty="0">
                <a:solidFill>
                  <a:schemeClr val="bg2"/>
                </a:solidFill>
              </a:rPr>
              <a:t/>
            </a:r>
            <a:br>
              <a:rPr lang="bg-BG" sz="1600" dirty="0">
                <a:solidFill>
                  <a:schemeClr val="bg2"/>
                </a:solidFill>
              </a:rPr>
            </a:br>
            <a:endParaRPr lang="en-US" sz="1600" dirty="0">
              <a:solidFill>
                <a:schemeClr val="bg2"/>
              </a:solidFill>
            </a:endParaRPr>
          </a:p>
        </p:txBody>
      </p:sp>
      <p:sp>
        <p:nvSpPr>
          <p:cNvPr id="3" name="Content Placeholder 2"/>
          <p:cNvSpPr>
            <a:spLocks noGrp="1"/>
          </p:cNvSpPr>
          <p:nvPr>
            <p:ph idx="1"/>
          </p:nvPr>
        </p:nvSpPr>
        <p:spPr>
          <a:xfrm>
            <a:off x="786385" y="333071"/>
            <a:ext cx="10137777" cy="1097280"/>
          </a:xfrm>
        </p:spPr>
        <p:txBody>
          <a:bodyPr>
            <a:normAutofit/>
          </a:bodyPr>
          <a:lstStyle/>
          <a:p>
            <a:pPr marL="0" indent="0" algn="ctr">
              <a:buNone/>
            </a:pPr>
            <a:r>
              <a:rPr lang="ru-RU" b="1" u="sng" dirty="0" err="1"/>
              <a:t>Програма</a:t>
            </a:r>
            <a:r>
              <a:rPr lang="ru-RU" b="1" u="sng" dirty="0"/>
              <a:t> </a:t>
            </a:r>
            <a:endParaRPr lang="ru-RU" b="1" u="sng" dirty="0" smtClean="0"/>
          </a:p>
          <a:p>
            <a:pPr marL="0" indent="0" algn="ctr">
              <a:buNone/>
            </a:pPr>
            <a:r>
              <a:rPr lang="ru-RU" b="1" u="sng" dirty="0" smtClean="0"/>
              <a:t>за </a:t>
            </a:r>
            <a:r>
              <a:rPr lang="ru-RU" b="1" u="sng" dirty="0"/>
              <a:t>реализация на ПИРО и описание на интегрирания подход за развитие</a:t>
            </a:r>
            <a:endParaRPr lang="en-US" b="1" u="sng" dirty="0"/>
          </a:p>
        </p:txBody>
      </p:sp>
      <p:pic>
        <p:nvPicPr>
          <p:cNvPr id="8" name="Picture 7"/>
          <p:cNvPicPr>
            <a:picLocks noChangeAspect="1"/>
          </p:cNvPicPr>
          <p:nvPr/>
        </p:nvPicPr>
        <p:blipFill>
          <a:blip r:embed="rId2"/>
          <a:stretch>
            <a:fillRect/>
          </a:stretch>
        </p:blipFill>
        <p:spPr>
          <a:xfrm>
            <a:off x="637529" y="5853348"/>
            <a:ext cx="1795505" cy="829775"/>
          </a:xfrm>
          <a:prstGeom prst="rect">
            <a:avLst/>
          </a:prstGeom>
        </p:spPr>
      </p:pic>
    </p:spTree>
    <p:extLst>
      <p:ext uri="{BB962C8B-B14F-4D97-AF65-F5344CB8AC3E}">
        <p14:creationId xmlns:p14="http://schemas.microsoft.com/office/powerpoint/2010/main" val="1221256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066" y="1460951"/>
            <a:ext cx="10680474" cy="4470400"/>
          </a:xfrm>
        </p:spPr>
        <p:txBody>
          <a:bodyPr>
            <a:normAutofit fontScale="90000"/>
          </a:bodyPr>
          <a:lstStyle/>
          <a:p>
            <a:r>
              <a:rPr lang="bg-BG" sz="2000" dirty="0">
                <a:solidFill>
                  <a:schemeClr val="bg2"/>
                </a:solidFill>
              </a:rPr>
              <a:t>Процесът на наблюдение и оценка на изпълнението на Програмата за реализация на ПИРО Пазарджик ще се осъществява от формирана за целта Работна група. </a:t>
            </a:r>
            <a:r>
              <a:rPr lang="en-US" sz="2000" dirty="0">
                <a:solidFill>
                  <a:schemeClr val="bg2"/>
                </a:solidFill>
              </a:rPr>
              <a:t/>
            </a:r>
            <a:br>
              <a:rPr lang="en-US" sz="2000" dirty="0">
                <a:solidFill>
                  <a:schemeClr val="bg2"/>
                </a:solidFill>
              </a:rPr>
            </a:br>
            <a:r>
              <a:rPr lang="en-US" sz="2000" dirty="0">
                <a:solidFill>
                  <a:schemeClr val="bg2"/>
                </a:solidFill>
              </a:rPr>
              <a:t/>
            </a:r>
            <a:br>
              <a:rPr lang="en-US" sz="2000" dirty="0">
                <a:solidFill>
                  <a:schemeClr val="bg2"/>
                </a:solidFill>
              </a:rPr>
            </a:br>
            <a:r>
              <a:rPr lang="bg-BG" sz="2000" dirty="0" smtClean="0">
                <a:solidFill>
                  <a:schemeClr val="bg2"/>
                </a:solidFill>
              </a:rPr>
              <a:t>СЪГЛАСНО ИЗИСКВАНИЯТА НА ЗАКОНА ЗА РЕГИОНАЛНО РАЗВИТИЕ ПРЕЗ ПЕРИОДА НА ИЗПЪЛНЕНИЕ ЩЕ БЪДАТ НАПРАВЕНИ ГОДИШНИ, МЕЖДИННА И ПОСЛЕДВАЩА </a:t>
            </a:r>
            <a:r>
              <a:rPr lang="bg-BG" sz="2000" dirty="0">
                <a:solidFill>
                  <a:schemeClr val="bg2"/>
                </a:solidFill>
              </a:rPr>
              <a:t>ОЦЕНКИ НА ПИРО </a:t>
            </a:r>
            <a:r>
              <a:rPr lang="bg-BG" sz="2000" dirty="0" smtClean="0">
                <a:solidFill>
                  <a:schemeClr val="bg2"/>
                </a:solidFill>
              </a:rPr>
              <a:t/>
            </a:r>
            <a:br>
              <a:rPr lang="bg-BG" sz="2000" dirty="0" smtClean="0">
                <a:solidFill>
                  <a:schemeClr val="bg2"/>
                </a:solidFill>
              </a:rPr>
            </a:br>
            <a:r>
              <a:rPr lang="bg-BG" sz="2000" dirty="0">
                <a:solidFill>
                  <a:schemeClr val="bg2"/>
                </a:solidFill>
              </a:rPr>
              <a:t/>
            </a:r>
            <a:br>
              <a:rPr lang="bg-BG" sz="2000" dirty="0">
                <a:solidFill>
                  <a:schemeClr val="bg2"/>
                </a:solidFill>
              </a:rPr>
            </a:br>
            <a:r>
              <a:rPr lang="bg-BG" sz="2000" dirty="0" smtClean="0">
                <a:solidFill>
                  <a:schemeClr val="bg2"/>
                </a:solidFill>
              </a:rPr>
              <a:t>За </a:t>
            </a:r>
            <a:r>
              <a:rPr lang="bg-BG" sz="2000" dirty="0">
                <a:solidFill>
                  <a:schemeClr val="bg2"/>
                </a:solidFill>
              </a:rPr>
              <a:t>целите на ПИРО са използвани два вида индикатори - за продукт и за резултат. </a:t>
            </a:r>
            <a:br>
              <a:rPr lang="bg-BG" sz="2000" dirty="0">
                <a:solidFill>
                  <a:schemeClr val="bg2"/>
                </a:solidFill>
              </a:rPr>
            </a:br>
            <a:r>
              <a:rPr lang="bg-BG" sz="2000" dirty="0">
                <a:solidFill>
                  <a:schemeClr val="bg2"/>
                </a:solidFill>
              </a:rPr>
              <a:t>Най-общо - индикаторите за продукт измерват напредъка по отношение на приоритетите и мерките, а индикаторите за резултат – по отношение на целите.</a:t>
            </a:r>
            <a:br>
              <a:rPr lang="bg-BG" sz="2000" dirty="0">
                <a:solidFill>
                  <a:schemeClr val="bg2"/>
                </a:solidFill>
              </a:rPr>
            </a:br>
            <a:r>
              <a:rPr lang="bg-BG" sz="1800" dirty="0"/>
              <a:t/>
            </a:r>
            <a:br>
              <a:rPr lang="bg-BG" sz="1800" dirty="0"/>
            </a:br>
            <a:endParaRPr lang="en-US" sz="1800" dirty="0"/>
          </a:p>
        </p:txBody>
      </p:sp>
      <p:sp>
        <p:nvSpPr>
          <p:cNvPr id="3" name="Content Placeholder 2"/>
          <p:cNvSpPr>
            <a:spLocks noGrp="1"/>
          </p:cNvSpPr>
          <p:nvPr>
            <p:ph idx="1"/>
          </p:nvPr>
        </p:nvSpPr>
        <p:spPr>
          <a:xfrm>
            <a:off x="942028" y="-1957"/>
            <a:ext cx="10610805" cy="1123404"/>
          </a:xfrm>
        </p:spPr>
        <p:txBody>
          <a:bodyPr>
            <a:noAutofit/>
          </a:bodyPr>
          <a:lstStyle/>
          <a:p>
            <a:pPr marL="0" indent="0" algn="ctr">
              <a:buNone/>
            </a:pPr>
            <a:endParaRPr lang="ru-RU" sz="2400" b="1" u="sng" dirty="0" smtClean="0"/>
          </a:p>
          <a:p>
            <a:pPr marL="0" indent="0" algn="ctr">
              <a:buNone/>
            </a:pPr>
            <a:r>
              <a:rPr lang="ru-RU" sz="2400" b="1" u="sng" dirty="0" err="1" smtClean="0"/>
              <a:t>Необходими</a:t>
            </a:r>
            <a:r>
              <a:rPr lang="ru-RU" sz="2400" b="1" u="sng" dirty="0" smtClean="0"/>
              <a:t> </a:t>
            </a:r>
            <a:r>
              <a:rPr lang="ru-RU" sz="2400" b="1" u="sng" dirty="0"/>
              <a:t>действия и </a:t>
            </a:r>
            <a:r>
              <a:rPr lang="ru-RU" sz="2400" b="1" u="sng" dirty="0" err="1"/>
              <a:t>индикатори</a:t>
            </a:r>
            <a:r>
              <a:rPr lang="ru-RU" sz="2400" b="1" u="sng" dirty="0"/>
              <a:t> </a:t>
            </a:r>
            <a:endParaRPr lang="ru-RU" sz="2400" b="1" u="sng" dirty="0" smtClean="0"/>
          </a:p>
          <a:p>
            <a:pPr marL="0" indent="0" algn="ctr">
              <a:buNone/>
            </a:pPr>
            <a:r>
              <a:rPr lang="ru-RU" sz="2400" b="1" u="sng" dirty="0" smtClean="0"/>
              <a:t>за </a:t>
            </a:r>
            <a:r>
              <a:rPr lang="ru-RU" sz="2400" b="1" u="sng" dirty="0"/>
              <a:t>наблюдение и оценка на </a:t>
            </a:r>
            <a:r>
              <a:rPr lang="ru-RU" sz="2400" b="1" u="sng" dirty="0" smtClean="0"/>
              <a:t>ПИРО</a:t>
            </a:r>
            <a:endParaRPr lang="en-US" sz="2400" b="1" u="sng" dirty="0"/>
          </a:p>
        </p:txBody>
      </p:sp>
    </p:spTree>
    <p:extLst>
      <p:ext uri="{BB962C8B-B14F-4D97-AF65-F5344CB8AC3E}">
        <p14:creationId xmlns:p14="http://schemas.microsoft.com/office/powerpoint/2010/main" val="3084083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542" y="2712961"/>
            <a:ext cx="10680474" cy="3808548"/>
          </a:xfrm>
        </p:spPr>
        <p:txBody>
          <a:bodyPr>
            <a:normAutofit fontScale="90000"/>
          </a:bodyPr>
          <a:lstStyle/>
          <a:p>
            <a:pPr algn="ctr"/>
            <a:r>
              <a:rPr lang="bg-BG" dirty="0" smtClean="0"/>
              <a:t/>
            </a:r>
            <a:br>
              <a:rPr lang="bg-BG" dirty="0" smtClean="0"/>
            </a:br>
            <a:r>
              <a:rPr lang="bg-BG" dirty="0" smtClean="0"/>
              <a:t/>
            </a:r>
            <a:br>
              <a:rPr lang="bg-BG" dirty="0" smtClean="0"/>
            </a:br>
            <a:r>
              <a:rPr lang="bg-BG" dirty="0"/>
              <a:t/>
            </a:r>
            <a:br>
              <a:rPr lang="bg-BG" dirty="0"/>
            </a:br>
            <a:r>
              <a:rPr lang="bg-BG" dirty="0" smtClean="0"/>
              <a:t/>
            </a:r>
            <a:br>
              <a:rPr lang="bg-BG" dirty="0" smtClean="0"/>
            </a:br>
            <a:r>
              <a:rPr lang="bg-BG" dirty="0"/>
              <a:t/>
            </a:r>
            <a:br>
              <a:rPr lang="bg-BG" dirty="0"/>
            </a:br>
            <a:r>
              <a:rPr lang="bg-BG" sz="4500" b="1" cap="none" dirty="0" smtClean="0">
                <a:solidFill>
                  <a:schemeClr val="bg2">
                    <a:lumMod val="75000"/>
                  </a:schemeClr>
                </a:solidFill>
                <a:latin typeface="+mn-lt"/>
                <a:ea typeface="+mn-ea"/>
                <a:cs typeface="+mn-cs"/>
              </a:rPr>
              <a:t>Благодаря </a:t>
            </a:r>
            <a:r>
              <a:rPr lang="bg-BG" sz="4500" b="1" cap="none" dirty="0">
                <a:solidFill>
                  <a:schemeClr val="bg2">
                    <a:lumMod val="75000"/>
                  </a:schemeClr>
                </a:solidFill>
                <a:latin typeface="+mn-lt"/>
                <a:ea typeface="+mn-ea"/>
                <a:cs typeface="+mn-cs"/>
              </a:rPr>
              <a:t>за </a:t>
            </a:r>
            <a:r>
              <a:rPr lang="bg-BG" sz="4500" b="1" cap="none" dirty="0" smtClean="0">
                <a:solidFill>
                  <a:schemeClr val="bg2">
                    <a:lumMod val="75000"/>
                  </a:schemeClr>
                </a:solidFill>
                <a:latin typeface="+mn-lt"/>
                <a:ea typeface="+mn-ea"/>
                <a:cs typeface="+mn-cs"/>
              </a:rPr>
              <a:t>вниманието!</a:t>
            </a:r>
            <a:r>
              <a:rPr lang="bg-BG" dirty="0" smtClean="0"/>
              <a:t/>
            </a:r>
            <a:br>
              <a:rPr lang="bg-BG" dirty="0" smtClean="0"/>
            </a:b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27427" y="313267"/>
            <a:ext cx="4875173" cy="4885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8170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170</TotalTime>
  <Words>440</Words>
  <Application>Microsoft Office PowerPoint</Application>
  <PresentationFormat>По избор</PresentationFormat>
  <Paragraphs>38</Paragraphs>
  <Slides>7</Slides>
  <Notes>0</Notes>
  <HiddenSlides>0</HiddenSlides>
  <MMClips>0</MMClips>
  <ScaleCrop>false</ScaleCrop>
  <HeadingPairs>
    <vt:vector size="4" baseType="variant">
      <vt:variant>
        <vt:lpstr>Тема</vt:lpstr>
      </vt:variant>
      <vt:variant>
        <vt:i4>1</vt:i4>
      </vt:variant>
      <vt:variant>
        <vt:lpstr>Заглавия на слайдовете</vt:lpstr>
      </vt:variant>
      <vt:variant>
        <vt:i4>7</vt:i4>
      </vt:variant>
    </vt:vector>
  </HeadingPairs>
  <TitlesOfParts>
    <vt:vector size="8" baseType="lpstr">
      <vt:lpstr>Slice</vt:lpstr>
      <vt:lpstr>ОБЛАСТЕН СЪВЕТ ЗА РАЗВИТИЕ 19.04.2022 г. Пазарджик</vt:lpstr>
      <vt:lpstr>Презентация на PowerPoint</vt:lpstr>
      <vt:lpstr>Основните принципи на комуникационната стратегия са: публичност и създаване на условия за провеждане на дебат; предоставяне на балансирана и обективна информация на целевата аудитория; осигуряване на възможност гражданите да изразяват своите очаквания и предложения; изграждане на съпричастност в населението и структурите на гражданското общество към проблемите на общината и мотивирането им за участие в нейното управление;    Формите на комуникация при осъществяване на комуникационната стратегия са публични дискусии, презентации, фокус-групи, печатни материали, а основни комуникационни канали са интернет -страницата на общината и регионалните медии.</vt:lpstr>
      <vt:lpstr>В ПИРО Пазарджик са определени 3 зони за прилагане на интегриран подход за удовлетворяване на идентифицирани нужди, съчетани с подкрепа на потенциалите за развитие, както следва:  Градска зона за въздействие, с оцветени в оранжев цвят локации за въздействие  Зона за икономическо развитие, с оцветени в лилав цвят локации за въздействие Зелена зона, с оцветени в зелен цвят локации за въздействие  </vt:lpstr>
      <vt:lpstr>Основни структурни елементи на Програмата за реализация на ПИРО са мерките и проектните идеи по съответните приоритети на плана.  Значими проектни идеи заложени в Програмата за реализация на ПИРО Пазарджик:  Изграждане на западен обходен път на гр. Пазарджик; Проект за проектиране и изграждане на източен обходен път от Главен път I-8 до Второкласен път II – 37; Изграждане на ново мостово съоръжение над река Марица за връзка на Южен обходен път част от Главен път I-8; Подобряване качеството на атмосферния въздух на територията на общинаПазарджик чрез подмяна на отоплителни уреди на твърдо гориво с екологични алтернативи; Прилагане на мерки за енергийна ефективност в административни и жилищни сгради.  Пълният списък с проектни идеи включени в ПИРО е обособен в Приложение 1 към ПИРО и може да бъде разгледан на интернет страницата на Община Пазарджик на адрес:                                               https://pazardzhik.bg/bg/plan-za-integrirano-razvitie-na-obshtina-pazardzhik-2021-2027-g </vt:lpstr>
      <vt:lpstr>Процесът на наблюдение и оценка на изпълнението на Програмата за реализация на ПИРО Пазарджик ще се осъществява от формирана за целта Работна група.   СЪГЛАСНО ИЗИСКВАНИЯТА НА ЗАКОНА ЗА РЕГИОНАЛНО РАЗВИТИЕ ПРЕЗ ПЕРИОДА НА ИЗПЪЛНЕНИЕ ЩЕ БЪДАТ НАПРАВЕНИ ГОДИШНИ, МЕЖДИННА И ПОСЛЕДВАЩА ОЦЕНКИ НА ПИРО   За целите на ПИРО са използвани два вида индикатори - за продукт и за резултат.  Най-общо - индикаторите за продукт измерват напредъка по отношение на приоритетите и мерките, а индикаторите за резултат – по отношение на целите.  </vt:lpstr>
      <vt:lpstr>     Благодаря за вниманието!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ОБЛАСТЕН СЪВЕТ ЗА РАЗВИТИЕ</dc:title>
  <dc:creator>Gergana Kaloyanova</dc:creator>
  <cp:lastModifiedBy>Scan</cp:lastModifiedBy>
  <cp:revision>40</cp:revision>
  <cp:lastPrinted>2021-11-18T14:12:08Z</cp:lastPrinted>
  <dcterms:created xsi:type="dcterms:W3CDTF">2021-11-16T11:06:13Z</dcterms:created>
  <dcterms:modified xsi:type="dcterms:W3CDTF">2022-04-18T12:08:48Z</dcterms:modified>
</cp:coreProperties>
</file>