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1" r:id="rId2"/>
    <p:sldId id="272" r:id="rId3"/>
    <p:sldId id="262" r:id="rId4"/>
    <p:sldId id="258" r:id="rId5"/>
    <p:sldId id="274" r:id="rId6"/>
    <p:sldId id="260" r:id="rId7"/>
    <p:sldId id="263" r:id="rId8"/>
    <p:sldId id="264" r:id="rId9"/>
    <p:sldId id="265" r:id="rId10"/>
    <p:sldId id="266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ен стил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9" autoAdjust="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C7B77-78FA-4D44-A5B6-20A0AAC4430A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733D7-6E9E-4406-B58A-ADB96C4143B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9616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33D7-6E9E-4406-B58A-ADB96C4143BE}" type="slidenum">
              <a:rPr lang="bg-BG" smtClean="0"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2591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CC536-4F3D-4E22-A9F1-A3C6D40310AC}" type="datetimeFigureOut">
              <a:rPr lang="bg-BG" smtClean="0"/>
              <a:t>18.4.2022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pic>
        <p:nvPicPr>
          <p:cNvPr id="1026" name="Picture 2" descr="E:\_16A15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65" y="1227598"/>
            <a:ext cx="3127045" cy="238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DJI_0818_H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642" y="3860026"/>
            <a:ext cx="4001223" cy="3006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СТРЕЛЧА СНИМКИ\IMG_09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642" y="1192453"/>
            <a:ext cx="4001358" cy="266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Fuji\OneDrive\Работен плот\САЙТ\сп. Дестинация България\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14" y="3614018"/>
            <a:ext cx="2613315" cy="3279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Fuji\OneDrive\Работен плот\САЙТ\сп. Дестинация България\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3642598"/>
            <a:ext cx="2586867" cy="321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06" y="1221130"/>
            <a:ext cx="3875301" cy="2638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102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pic>
        <p:nvPicPr>
          <p:cNvPr id="4" name="Picture 45" descr="C:\Users\TO2020\Desktop\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8820472" cy="53285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661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sp>
        <p:nvSpPr>
          <p:cNvPr id="4" name="Правоъгълник 3"/>
          <p:cNvSpPr/>
          <p:nvPr/>
        </p:nvSpPr>
        <p:spPr>
          <a:xfrm>
            <a:off x="323528" y="1628800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dirty="0"/>
              <a:t>Съгласно Методическите указания на МРРБ неразделна част на Програмата за реализация е Индикативен списък на важни за общината проекти, които ще се разработват и изпълняват в рамките на програмата (Приложение № </a:t>
            </a:r>
            <a:r>
              <a:rPr lang="bg-BG" b="1" dirty="0" smtClean="0"/>
              <a:t>1), </a:t>
            </a:r>
            <a:r>
              <a:rPr lang="bg-BG" b="1" dirty="0"/>
              <a:t>изготвен по образец от Методическите указания. Той може да се изготви по-късно, при актуализация на програмата за реализация на плана.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3408713"/>
          <a:ext cx="8229599" cy="9089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2226"/>
                <a:gridCol w="949162"/>
                <a:gridCol w="1323181"/>
                <a:gridCol w="1591934"/>
                <a:gridCol w="710401"/>
                <a:gridCol w="562205"/>
                <a:gridCol w="926227"/>
                <a:gridCol w="509866"/>
                <a:gridCol w="1174397"/>
              </a:tblGrid>
              <a:tr h="9089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700" dirty="0">
                          <a:effectLst/>
                        </a:rPr>
                        <a:t>Приоритет</a:t>
                      </a:r>
                      <a:endParaRPr lang="bg-BG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3" marR="6351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700">
                          <a:effectLst/>
                        </a:rPr>
                        <a:t>Мярка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3" marR="6351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700">
                          <a:effectLst/>
                        </a:rPr>
                        <a:t>Дейност/ проектна идея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3" marR="6351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700">
                          <a:effectLst/>
                        </a:rPr>
                        <a:t>Кратко описание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3" marR="6351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700">
                          <a:effectLst/>
                        </a:rPr>
                        <a:t>Територия/ зона за прилагане на интегриран подход (зона за въздействие)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3" marR="6351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700">
                          <a:effectLst/>
                        </a:rPr>
                        <a:t>Индикативен бюджет (в хил. лв.)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3" marR="6351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700">
                          <a:effectLst/>
                        </a:rPr>
                        <a:t>Източник на финансиране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3" marR="6351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700">
                          <a:effectLst/>
                        </a:rPr>
                        <a:t>Срок за изпълнение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3" marR="6351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700" dirty="0">
                          <a:effectLst/>
                        </a:rPr>
                        <a:t>Административна структура (звено в общината), отговорно за реализация на мярката</a:t>
                      </a:r>
                      <a:endParaRPr lang="bg-BG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3" marR="63513" marT="0" marB="0" anchor="ctr"/>
                </a:tc>
              </a:tr>
            </a:tbl>
          </a:graphicData>
        </a:graphic>
      </p:graphicFrame>
      <p:pic>
        <p:nvPicPr>
          <p:cNvPr id="6" name="Picture 470" descr="C:\Users\TO2020\Desktop\СТРЕЛЧА\СНИМКИ\IMG_227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968" y="4525686"/>
            <a:ext cx="3888512" cy="218429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авоъгълник 6"/>
          <p:cNvSpPr/>
          <p:nvPr/>
        </p:nvSpPr>
        <p:spPr>
          <a:xfrm>
            <a:off x="107504" y="446367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bg-BG" b="1" dirty="0"/>
              <a:t>Към момента на попълване на Приложение 1 Програма за реализация на ПИРО, за някои от включените проектни предложения и идейни концепции към описаните мерки, основни и съпътстващи дейности, групирани в </a:t>
            </a:r>
            <a:r>
              <a:rPr lang="bg-BG" b="1" dirty="0" err="1"/>
              <a:t>коплекси</a:t>
            </a:r>
            <a:r>
              <a:rPr lang="bg-BG" b="1" dirty="0"/>
              <a:t> от проекти, не е налична по-висока степен на проектна готовност.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4769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396042"/>
              </p:ext>
            </p:extLst>
          </p:nvPr>
        </p:nvGraphicFramePr>
        <p:xfrm>
          <a:off x="179514" y="2636913"/>
          <a:ext cx="8712967" cy="3096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0359"/>
                <a:gridCol w="823007"/>
                <a:gridCol w="587074"/>
                <a:gridCol w="976210"/>
                <a:gridCol w="596267"/>
                <a:gridCol w="637937"/>
                <a:gridCol w="596267"/>
                <a:gridCol w="713926"/>
                <a:gridCol w="570528"/>
                <a:gridCol w="530696"/>
                <a:gridCol w="530696"/>
              </a:tblGrid>
              <a:tr h="1125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Период 2021 - 2027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Собствени средства - Общински бюджет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Отн. дял (%)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Републикански бюджет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Отн. дял (%)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Средства от ЕС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Отн. дял (%)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Други източници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Отн. дял (%)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ОБЩО в лв.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ОБЩО в отн. дял (%)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</a:tr>
              <a:tr h="5258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Приоритет 1. Ускоряване растежа на местната икономика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79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5,02%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88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5,59%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1257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79,81%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151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9,59%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1575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5%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</a:tr>
              <a:tr h="5258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 dirty="0">
                          <a:effectLst/>
                        </a:rPr>
                        <a:t>Приоритет 2. Териториална свързаност и устойчиво развитие</a:t>
                      </a:r>
                      <a:endParaRPr lang="bg-BG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1360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5,60%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6676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27,51%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15829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65,23%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400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1,65%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24265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79%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</a:tr>
              <a:tr h="675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Приоритет 3. Социално приобщаване, съхраняване и развитие на човешкия капитал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450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9,51%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928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19,62%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3052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64,52%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300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6,34%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4730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15%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</a:tr>
              <a:tr h="244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ОБЩО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1889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6,18%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7692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25,16%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20138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65,88%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851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2,78%</a:t>
                      </a:r>
                      <a:endParaRPr lang="bg-BG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 b="1" dirty="0">
                          <a:solidFill>
                            <a:srgbClr val="FF0000"/>
                          </a:solidFill>
                          <a:effectLst/>
                        </a:rPr>
                        <a:t>30570</a:t>
                      </a:r>
                      <a:endParaRPr lang="bg-BG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900" dirty="0">
                          <a:effectLst/>
                        </a:rPr>
                        <a:t>100%</a:t>
                      </a:r>
                      <a:endParaRPr lang="bg-BG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12" marR="62512" marT="0" marB="0" anchor="ctr"/>
                </a:tc>
              </a:tr>
            </a:tbl>
          </a:graphicData>
        </a:graphic>
      </p:graphicFrame>
      <p:sp>
        <p:nvSpPr>
          <p:cNvPr id="5" name="Правоъгълник 4"/>
          <p:cNvSpPr/>
          <p:nvPr/>
        </p:nvSpPr>
        <p:spPr>
          <a:xfrm>
            <a:off x="179512" y="1772816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i="1" dirty="0" smtClean="0"/>
              <a:t>Приложение № 2</a:t>
            </a:r>
            <a:r>
              <a:rPr lang="bg-BG" b="1" dirty="0" smtClean="0"/>
              <a:t> Индикативна </a:t>
            </a:r>
            <a:r>
              <a:rPr lang="bg-BG" b="1" dirty="0"/>
              <a:t>финансова таблица (хил.лв</a:t>
            </a:r>
            <a:r>
              <a:rPr lang="bg-BG" b="1" dirty="0" smtClean="0"/>
              <a:t>.) за изпълнение на ПИРО.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188533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sp>
        <p:nvSpPr>
          <p:cNvPr id="4" name="Правоъгълник 3"/>
          <p:cNvSpPr/>
          <p:nvPr/>
        </p:nvSpPr>
        <p:spPr>
          <a:xfrm>
            <a:off x="2699792" y="1844824"/>
            <a:ext cx="3480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/>
              <a:t>БЛАГОДАРИМ ЗА ВНИМАНИЕТО!</a:t>
            </a:r>
            <a:endParaRPr lang="bg-BG" dirty="0"/>
          </a:p>
        </p:txBody>
      </p:sp>
      <p:pic>
        <p:nvPicPr>
          <p:cNvPr id="5" name="Picture 48" descr="C:\Users\TO2020\Desktop\DSC_769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24944"/>
            <a:ext cx="5219700" cy="3479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019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pic>
        <p:nvPicPr>
          <p:cNvPr id="1028" name="Picture 4" descr="Стрелча (община) – У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83167"/>
            <a:ext cx="3168352" cy="52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авоъгълник 7"/>
          <p:cNvSpPr/>
          <p:nvPr/>
        </p:nvSpPr>
        <p:spPr>
          <a:xfrm>
            <a:off x="3851039" y="1383167"/>
            <a:ext cx="51134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/>
              <a:t>Необходимостта от изготвяне на ПИРО на община Стрелча, произтича от Закона за регионалното развитие (ЗРР), който се явява пряка връзка между политиките на ЕС в областта на регионалното развитие и политиката за развитие на регионално ниво на Република България. Като основен елемент на ЗРР, Планът за интегрирано развитие се явява инструмент за определяне на визията, приоритетите, целите и мерките за развитие на територията на общината.</a:t>
            </a:r>
          </a:p>
          <a:p>
            <a:r>
              <a:rPr lang="bg-BG" dirty="0"/>
              <a:t>Съгласно чл.13, ал.2 ЗРР, ПИРО на община Стрелча осигурява пространствена, времева и фактическа координация и интеграция на различни политики и планови ресурси за постигане на дефинираните цели за трайно подобряване на икономическото, социалното и екологичното състояние на общинската територия.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376" y="6108246"/>
            <a:ext cx="53467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655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4" name="Правоъгълник 3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sp>
        <p:nvSpPr>
          <p:cNvPr id="6" name="Правоъгълник 5"/>
          <p:cNvSpPr/>
          <p:nvPr/>
        </p:nvSpPr>
        <p:spPr>
          <a:xfrm>
            <a:off x="251520" y="3717032"/>
            <a:ext cx="6516216" cy="285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bg-BG" sz="2400" dirty="0">
                <a:ea typeface="Calibri"/>
                <a:cs typeface="Times New Roman"/>
              </a:rPr>
              <a:t>Подходи: </a:t>
            </a:r>
            <a:endParaRPr lang="bg-BG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bg-BG" dirty="0">
                <a:ea typeface="Calibri"/>
                <a:cs typeface="Times New Roman"/>
              </a:rPr>
              <a:t>Интегриран подход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bg-BG" dirty="0">
                <a:ea typeface="Calibri"/>
                <a:cs typeface="Times New Roman"/>
              </a:rPr>
              <a:t>Подход, основан на местните характеристики и потенциал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bg-BG" dirty="0">
                <a:ea typeface="Calibri"/>
                <a:cs typeface="Times New Roman"/>
              </a:rPr>
              <a:t>Подход „отдолу – нагоре“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bg-BG" sz="2400" dirty="0">
                <a:ea typeface="Calibri"/>
                <a:cs typeface="Times New Roman"/>
              </a:rPr>
              <a:t>Принципи:</a:t>
            </a:r>
            <a:endParaRPr lang="bg-BG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bg-BG" dirty="0">
                <a:ea typeface="Calibri"/>
                <a:cs typeface="Times New Roman"/>
              </a:rPr>
              <a:t>Структурираност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bg-BG" dirty="0">
                <a:ea typeface="Calibri"/>
                <a:cs typeface="Times New Roman"/>
              </a:rPr>
              <a:t>Достоверност на данните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Calibri"/>
              <a:buChar char="-"/>
            </a:pPr>
            <a:r>
              <a:rPr lang="bg-BG" dirty="0">
                <a:ea typeface="Calibri"/>
                <a:cs typeface="Times New Roman"/>
              </a:rPr>
              <a:t>Партньорство и осигуряване на информация и публичност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38312"/>
            <a:ext cx="5616624" cy="2948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675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sp>
        <p:nvSpPr>
          <p:cNvPr id="6" name="Правоъгълник 5"/>
          <p:cNvSpPr/>
          <p:nvPr/>
        </p:nvSpPr>
        <p:spPr>
          <a:xfrm>
            <a:off x="4455435" y="42210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bg-BG" b="1" dirty="0"/>
              <a:t>Визия за развитие: </a:t>
            </a:r>
            <a:endParaRPr lang="bg-BG" b="1" dirty="0" smtClean="0"/>
          </a:p>
          <a:p>
            <a:r>
              <a:rPr lang="bg-BG" b="1" dirty="0" smtClean="0"/>
              <a:t>„</a:t>
            </a:r>
            <a:r>
              <a:rPr lang="bg-BG" b="1" dirty="0"/>
              <a:t>Община Стрелча – привлекателно място за живеене и туризъм, устойчиво развиваща се община със съхранено природно наследство, растеж и стабилност на местната икономика, с образовано и интегрирано население, имащо достъп до социална подкрепа, култура и спорт“.</a:t>
            </a:r>
            <a:endParaRPr lang="bg-BG" dirty="0"/>
          </a:p>
        </p:txBody>
      </p:sp>
      <p:pic>
        <p:nvPicPr>
          <p:cNvPr id="12" name="Picture 46" descr="C:\Users\TO2020\Desktop\зз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65" y="1274921"/>
            <a:ext cx="4139141" cy="539443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авоъгълник 9"/>
          <p:cNvSpPr/>
          <p:nvPr/>
        </p:nvSpPr>
        <p:spPr>
          <a:xfrm>
            <a:off x="4447794" y="1205528"/>
            <a:ext cx="46962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Комуникационна</a:t>
            </a:r>
            <a:r>
              <a:rPr lang="ru-RU" b="1" dirty="0"/>
              <a:t> </a:t>
            </a:r>
            <a:r>
              <a:rPr lang="ru-RU" b="1" dirty="0" smtClean="0"/>
              <a:t>стратегия:</a:t>
            </a:r>
          </a:p>
          <a:p>
            <a:r>
              <a:rPr lang="ru-RU" b="1" dirty="0" smtClean="0"/>
              <a:t>Чрез </a:t>
            </a:r>
            <a:r>
              <a:rPr lang="ru-RU" b="1" dirty="0" err="1"/>
              <a:t>изпълнението</a:t>
            </a:r>
            <a:r>
              <a:rPr lang="ru-RU" b="1" dirty="0"/>
              <a:t> на </a:t>
            </a:r>
            <a:r>
              <a:rPr lang="ru-RU" b="1" dirty="0" err="1"/>
              <a:t>стратегията</a:t>
            </a:r>
            <a:r>
              <a:rPr lang="ru-RU" b="1" dirty="0"/>
              <a:t> се </a:t>
            </a:r>
            <a:r>
              <a:rPr lang="ru-RU" b="1" dirty="0" err="1"/>
              <a:t>осигурява</a:t>
            </a:r>
            <a:r>
              <a:rPr lang="ru-RU" b="1" dirty="0"/>
              <a:t> </a:t>
            </a:r>
            <a:r>
              <a:rPr lang="ru-RU" b="1" dirty="0" err="1"/>
              <a:t>гражданското</a:t>
            </a:r>
            <a:r>
              <a:rPr lang="ru-RU" b="1" dirty="0"/>
              <a:t> участие на </a:t>
            </a:r>
            <a:r>
              <a:rPr lang="ru-RU" b="1" dirty="0" err="1"/>
              <a:t>следните</a:t>
            </a:r>
            <a:r>
              <a:rPr lang="ru-RU" b="1" dirty="0"/>
              <a:t> нива:  </a:t>
            </a:r>
            <a:r>
              <a:rPr lang="ru-RU" b="1" dirty="0" err="1"/>
              <a:t>информиране</a:t>
            </a:r>
            <a:r>
              <a:rPr lang="ru-RU" b="1" dirty="0"/>
              <a:t>, </a:t>
            </a:r>
            <a:r>
              <a:rPr lang="ru-RU" b="1" dirty="0" err="1"/>
              <a:t>консултиране</a:t>
            </a:r>
            <a:r>
              <a:rPr lang="ru-RU" b="1" dirty="0"/>
              <a:t>, </a:t>
            </a:r>
            <a:r>
              <a:rPr lang="ru-RU" b="1" dirty="0" err="1"/>
              <a:t>вземане</a:t>
            </a:r>
            <a:r>
              <a:rPr lang="ru-RU" b="1" dirty="0"/>
              <a:t> на </a:t>
            </a:r>
            <a:r>
              <a:rPr lang="ru-RU" b="1" dirty="0" err="1"/>
              <a:t>съвместни</a:t>
            </a:r>
            <a:r>
              <a:rPr lang="ru-RU" b="1" dirty="0"/>
              <a:t> решения и </a:t>
            </a:r>
            <a:r>
              <a:rPr lang="ru-RU" b="1" dirty="0" err="1"/>
              <a:t>тяхното</a:t>
            </a:r>
            <a:r>
              <a:rPr lang="ru-RU" b="1" dirty="0"/>
              <a:t> </a:t>
            </a:r>
            <a:r>
              <a:rPr lang="ru-RU" b="1" dirty="0" err="1"/>
              <a:t>изпълнение</a:t>
            </a:r>
            <a:r>
              <a:rPr lang="ru-RU" b="1" dirty="0"/>
              <a:t>, наблюдение и оценка на </a:t>
            </a:r>
            <a:r>
              <a:rPr lang="ru-RU" b="1" dirty="0" err="1"/>
              <a:t>изпълнението</a:t>
            </a:r>
            <a:r>
              <a:rPr lang="ru-RU" b="1" dirty="0"/>
              <a:t>.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3432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sp>
        <p:nvSpPr>
          <p:cNvPr id="4" name="Правоъгълник 3"/>
          <p:cNvSpPr/>
          <p:nvPr/>
        </p:nvSpPr>
        <p:spPr>
          <a:xfrm>
            <a:off x="395536" y="1582341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dirty="0" smtClean="0"/>
              <a:t>Комуникационната </a:t>
            </a:r>
            <a:r>
              <a:rPr lang="bg-BG" b="1" dirty="0"/>
              <a:t>стратегия </a:t>
            </a:r>
            <a:endParaRPr lang="bg-BG" b="1" dirty="0" smtClean="0"/>
          </a:p>
          <a:p>
            <a:pPr algn="just"/>
            <a:r>
              <a:rPr lang="bg-BG" b="1" dirty="0" smtClean="0"/>
              <a:t>При изготвянето и реализирането на комуникационната стратегия бяха определени три групи:</a:t>
            </a:r>
          </a:p>
          <a:p>
            <a:pPr algn="just"/>
            <a:r>
              <a:rPr lang="bg-BG" dirty="0"/>
              <a:t>Група 1: Публични </a:t>
            </a:r>
            <a:r>
              <a:rPr lang="bg-BG" dirty="0" smtClean="0"/>
              <a:t>институции</a:t>
            </a:r>
          </a:p>
          <a:p>
            <a:pPr algn="just"/>
            <a:r>
              <a:rPr lang="ru-RU" dirty="0" err="1"/>
              <a:t>Група</a:t>
            </a:r>
            <a:r>
              <a:rPr lang="ru-RU" dirty="0"/>
              <a:t> 2: </a:t>
            </a:r>
            <a:r>
              <a:rPr lang="ru-RU" dirty="0" err="1"/>
              <a:t>Местен</a:t>
            </a:r>
            <a:r>
              <a:rPr lang="ru-RU" dirty="0"/>
              <a:t> бизнес и </a:t>
            </a:r>
            <a:r>
              <a:rPr lang="ru-RU" dirty="0" smtClean="0"/>
              <a:t>НПО</a:t>
            </a:r>
          </a:p>
          <a:p>
            <a:pPr algn="just"/>
            <a:r>
              <a:rPr lang="bg-BG" dirty="0"/>
              <a:t>Група 3: Гражданското общество</a:t>
            </a:r>
          </a:p>
        </p:txBody>
      </p:sp>
      <p:pic>
        <p:nvPicPr>
          <p:cNvPr id="1026" name="Picture 2" descr="Комуникационни канали в маркетинговите стратег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61617"/>
            <a:ext cx="6898066" cy="319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78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sp>
        <p:nvSpPr>
          <p:cNvPr id="4" name="Правоъгълник 3"/>
          <p:cNvSpPr/>
          <p:nvPr/>
        </p:nvSpPr>
        <p:spPr>
          <a:xfrm>
            <a:off x="251520" y="1556792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Структура на ПИРО</a:t>
            </a:r>
          </a:p>
          <a:p>
            <a:r>
              <a:rPr lang="ru-RU" b="1" dirty="0" smtClean="0"/>
              <a:t>Анализ </a:t>
            </a:r>
            <a:r>
              <a:rPr lang="ru-RU" b="1" dirty="0"/>
              <a:t>на </a:t>
            </a:r>
            <a:r>
              <a:rPr lang="ru-RU" b="1" dirty="0" err="1"/>
              <a:t>икономическото</a:t>
            </a:r>
            <a:r>
              <a:rPr lang="ru-RU" b="1" dirty="0"/>
              <a:t>, </a:t>
            </a:r>
            <a:r>
              <a:rPr lang="ru-RU" b="1" dirty="0" err="1"/>
              <a:t>социалното</a:t>
            </a:r>
            <a:r>
              <a:rPr lang="ru-RU" b="1" dirty="0"/>
              <a:t> и </a:t>
            </a:r>
            <a:r>
              <a:rPr lang="ru-RU" b="1" dirty="0" err="1"/>
              <a:t>екологичното</a:t>
            </a:r>
            <a:r>
              <a:rPr lang="ru-RU" b="1" dirty="0"/>
              <a:t> </a:t>
            </a:r>
            <a:r>
              <a:rPr lang="ru-RU" b="1" dirty="0" err="1"/>
              <a:t>състояние</a:t>
            </a:r>
            <a:r>
              <a:rPr lang="ru-RU" b="1" dirty="0"/>
              <a:t> на </a:t>
            </a:r>
            <a:r>
              <a:rPr lang="ru-RU" b="1" dirty="0" err="1"/>
              <a:t>общината</a:t>
            </a:r>
            <a:r>
              <a:rPr lang="ru-RU" b="1" dirty="0"/>
              <a:t>, </a:t>
            </a:r>
            <a:r>
              <a:rPr lang="ru-RU" b="1" dirty="0" err="1"/>
              <a:t>което</a:t>
            </a:r>
            <a:r>
              <a:rPr lang="ru-RU" b="1" dirty="0"/>
              <a:t> </a:t>
            </a:r>
            <a:r>
              <a:rPr lang="ru-RU" b="1" dirty="0" err="1"/>
              <a:t>включва</a:t>
            </a:r>
            <a:r>
              <a:rPr lang="ru-RU" b="1" dirty="0"/>
              <a:t>:</a:t>
            </a:r>
          </a:p>
          <a:p>
            <a:r>
              <a:rPr lang="ru-RU" dirty="0"/>
              <a:t>- </a:t>
            </a:r>
            <a:r>
              <a:rPr lang="ru-RU" dirty="0" err="1"/>
              <a:t>Състояние</a:t>
            </a:r>
            <a:r>
              <a:rPr lang="ru-RU" dirty="0"/>
              <a:t> на </a:t>
            </a:r>
            <a:r>
              <a:rPr lang="ru-RU" dirty="0" err="1"/>
              <a:t>местната</a:t>
            </a:r>
            <a:r>
              <a:rPr lang="ru-RU" dirty="0"/>
              <a:t> </a:t>
            </a:r>
            <a:r>
              <a:rPr lang="ru-RU" dirty="0" err="1"/>
              <a:t>икономика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err="1"/>
              <a:t>Социална</a:t>
            </a:r>
            <a:r>
              <a:rPr lang="ru-RU" dirty="0"/>
              <a:t> и </a:t>
            </a:r>
            <a:r>
              <a:rPr lang="ru-RU" dirty="0" err="1"/>
              <a:t>демографска</a:t>
            </a:r>
            <a:r>
              <a:rPr lang="ru-RU" dirty="0"/>
              <a:t> характеристика</a:t>
            </a:r>
          </a:p>
          <a:p>
            <a:r>
              <a:rPr lang="ru-RU" dirty="0"/>
              <a:t>- </a:t>
            </a:r>
            <a:r>
              <a:rPr lang="ru-RU" dirty="0" err="1"/>
              <a:t>Инфраструктурно</a:t>
            </a:r>
            <a:r>
              <a:rPr lang="ru-RU" dirty="0"/>
              <a:t> развитие, </a:t>
            </a:r>
            <a:r>
              <a:rPr lang="ru-RU" dirty="0" err="1"/>
              <a:t>свързаност</a:t>
            </a:r>
            <a:r>
              <a:rPr lang="ru-RU" dirty="0"/>
              <a:t> и </a:t>
            </a:r>
            <a:r>
              <a:rPr lang="ru-RU" dirty="0" err="1"/>
              <a:t>дстъпност</a:t>
            </a:r>
            <a:endParaRPr lang="ru-RU" dirty="0"/>
          </a:p>
          <a:p>
            <a:r>
              <a:rPr lang="ru-RU" dirty="0"/>
              <a:t>-Анализ на </a:t>
            </a:r>
            <a:r>
              <a:rPr lang="ru-RU" dirty="0" err="1"/>
              <a:t>екологичното</a:t>
            </a:r>
            <a:r>
              <a:rPr lang="ru-RU" dirty="0"/>
              <a:t> </a:t>
            </a:r>
            <a:r>
              <a:rPr lang="ru-RU" dirty="0" err="1"/>
              <a:t>състояние</a:t>
            </a:r>
            <a:r>
              <a:rPr lang="ru-RU" dirty="0"/>
              <a:t> </a:t>
            </a:r>
          </a:p>
          <a:p>
            <a:r>
              <a:rPr lang="ru-RU" dirty="0"/>
              <a:t>- Анализ на </a:t>
            </a:r>
            <a:r>
              <a:rPr lang="ru-RU" dirty="0" err="1"/>
              <a:t>административния</a:t>
            </a:r>
            <a:r>
              <a:rPr lang="ru-RU" dirty="0"/>
              <a:t> </a:t>
            </a:r>
            <a:r>
              <a:rPr lang="ru-RU" dirty="0" err="1"/>
              <a:t>капацитет</a:t>
            </a:r>
            <a:r>
              <a:rPr lang="ru-RU" dirty="0"/>
              <a:t> на </a:t>
            </a:r>
            <a:r>
              <a:rPr lang="ru-RU" dirty="0" err="1"/>
              <a:t>общинската</a:t>
            </a:r>
            <a:r>
              <a:rPr lang="ru-RU" dirty="0"/>
              <a:t> администрация</a:t>
            </a:r>
          </a:p>
          <a:p>
            <a:r>
              <a:rPr lang="ru-RU" dirty="0"/>
              <a:t>- Анализ на </a:t>
            </a:r>
            <a:r>
              <a:rPr lang="ru-RU" dirty="0" err="1"/>
              <a:t>културно-историческото</a:t>
            </a:r>
            <a:r>
              <a:rPr lang="ru-RU" dirty="0"/>
              <a:t> наследство</a:t>
            </a:r>
          </a:p>
          <a:p>
            <a:r>
              <a:rPr lang="ru-RU" dirty="0"/>
              <a:t>- Анализ на </a:t>
            </a:r>
            <a:r>
              <a:rPr lang="ru-RU" dirty="0" err="1"/>
              <a:t>състоянието</a:t>
            </a:r>
            <a:r>
              <a:rPr lang="ru-RU" dirty="0"/>
              <a:t> на </a:t>
            </a:r>
            <a:r>
              <a:rPr lang="ru-RU" dirty="0" err="1"/>
              <a:t>селищната</a:t>
            </a:r>
            <a:r>
              <a:rPr lang="ru-RU" dirty="0"/>
              <a:t> мрежа и </a:t>
            </a:r>
            <a:r>
              <a:rPr lang="ru-RU" dirty="0" err="1"/>
              <a:t>жилищния</a:t>
            </a:r>
            <a:r>
              <a:rPr lang="ru-RU" dirty="0"/>
              <a:t> сектор</a:t>
            </a:r>
          </a:p>
          <a:p>
            <a:r>
              <a:rPr lang="ru-RU" dirty="0"/>
              <a:t>- Анализ на </a:t>
            </a:r>
            <a:r>
              <a:rPr lang="ru-RU" dirty="0" err="1"/>
              <a:t>връзките</a:t>
            </a:r>
            <a:r>
              <a:rPr lang="ru-RU" dirty="0"/>
              <a:t> на </a:t>
            </a:r>
            <a:r>
              <a:rPr lang="ru-RU" dirty="0" err="1"/>
              <a:t>общината</a:t>
            </a:r>
            <a:r>
              <a:rPr lang="ru-RU" dirty="0"/>
              <a:t> </a:t>
            </a:r>
            <a:r>
              <a:rPr lang="ru-RU" dirty="0" err="1"/>
              <a:t>със</a:t>
            </a:r>
            <a:r>
              <a:rPr lang="ru-RU" dirty="0"/>
              <a:t> </a:t>
            </a:r>
            <a:r>
              <a:rPr lang="ru-RU" dirty="0" err="1"/>
              <a:t>съседните</a:t>
            </a:r>
            <a:r>
              <a:rPr lang="ru-RU" dirty="0"/>
              <a:t> </a:t>
            </a:r>
            <a:r>
              <a:rPr lang="ru-RU" dirty="0" err="1"/>
              <a:t>територии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4289518" cy="321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184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pic>
        <p:nvPicPr>
          <p:cNvPr id="4" name="Picture 19" descr="C:\Users\TO2020\Desktop\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064896" cy="43924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авоъгълник 4"/>
          <p:cNvSpPr/>
          <p:nvPr/>
        </p:nvSpPr>
        <p:spPr>
          <a:xfrm>
            <a:off x="755576" y="1412776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Цели и </a:t>
            </a:r>
            <a:r>
              <a:rPr lang="ru-RU" sz="2400" b="1" dirty="0" err="1"/>
              <a:t>приоритети</a:t>
            </a:r>
            <a:r>
              <a:rPr lang="ru-RU" sz="2400" b="1" dirty="0"/>
              <a:t> за развитие на община </a:t>
            </a:r>
            <a:r>
              <a:rPr lang="ru-RU" sz="2400" b="1" dirty="0" err="1"/>
              <a:t>Стрелча</a:t>
            </a:r>
            <a:endParaRPr lang="bg-BG" sz="2400" b="1" dirty="0"/>
          </a:p>
        </p:txBody>
      </p:sp>
    </p:spTree>
    <p:extLst>
      <p:ext uri="{BB962C8B-B14F-4D97-AF65-F5344CB8AC3E}">
        <p14:creationId xmlns:p14="http://schemas.microsoft.com/office/powerpoint/2010/main" val="15809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pic>
        <p:nvPicPr>
          <p:cNvPr id="4" name="Picture 41" descr="C:\Users\TO2020\Desktop\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8352928" cy="34563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760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080" cy="944880"/>
          </a:xfrm>
          <a:prstGeom prst="rect">
            <a:avLst/>
          </a:prstGeom>
          <a:noFill/>
        </p:spPr>
      </p:pic>
      <p:sp>
        <p:nvSpPr>
          <p:cNvPr id="3" name="Правоъгълник 2"/>
          <p:cNvSpPr/>
          <p:nvPr/>
        </p:nvSpPr>
        <p:spPr>
          <a:xfrm>
            <a:off x="2195736" y="260648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</a:t>
            </a:r>
          </a:p>
          <a:p>
            <a:pPr algn="ctr"/>
            <a:r>
              <a:rPr lang="ru-RU" b="1" dirty="0"/>
              <a:t>ЗА ИНТЕГРИРАНО РАЗВИТИЕ</a:t>
            </a:r>
          </a:p>
          <a:p>
            <a:pPr algn="ctr"/>
            <a:r>
              <a:rPr lang="ru-RU" b="1" dirty="0"/>
              <a:t>НА ОБЩИНА СТРЕЛЧА (2021-2027)</a:t>
            </a:r>
          </a:p>
        </p:txBody>
      </p:sp>
      <p:pic>
        <p:nvPicPr>
          <p:cNvPr id="4" name="Picture 44" descr="C:\Users\TO2020\Desktop\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784976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163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769</Words>
  <Application>Microsoft Office PowerPoint</Application>
  <PresentationFormat>On-screen Show (4:3)</PresentationFormat>
  <Paragraphs>138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тема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Fuji</dc:creator>
  <cp:lastModifiedBy>Gergana Kaloyanova</cp:lastModifiedBy>
  <cp:revision>20</cp:revision>
  <dcterms:created xsi:type="dcterms:W3CDTF">2022-01-05T13:24:12Z</dcterms:created>
  <dcterms:modified xsi:type="dcterms:W3CDTF">2022-04-18T13:36:43Z</dcterms:modified>
</cp:coreProperties>
</file>